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0" r:id="rId1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42726"/>
    <a:srgbClr val="8EB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E7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199" y="2514555"/>
            <a:ext cx="8421599" cy="194913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8499" y="470394"/>
            <a:ext cx="784796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4272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225" y="374632"/>
            <a:ext cx="8493549" cy="734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93850" y="1045554"/>
            <a:ext cx="4244340" cy="1076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E7F9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91931" y="4754150"/>
            <a:ext cx="244475" cy="200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55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g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564157"/>
              </p:ext>
            </p:extLst>
          </p:nvPr>
        </p:nvGraphicFramePr>
        <p:xfrm>
          <a:off x="-1" y="398"/>
          <a:ext cx="9147527" cy="5143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398"/>
                        <a:ext cx="9147527" cy="5143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590550"/>
            <a:ext cx="7759125" cy="102335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algn="ctr"/>
            <a:r>
              <a:rPr lang="ru-RU" sz="2200" dirty="0">
                <a:solidFill>
                  <a:srgbClr val="F8F5EE"/>
                </a:solidFill>
                <a:latin typeface="+mn-lt"/>
                <a:ea typeface="Arial" pitchFamily="34" charset="-122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Московской области</a:t>
            </a:r>
            <a:br>
              <a:rPr lang="ru-RU" sz="2200" dirty="0">
                <a:solidFill>
                  <a:srgbClr val="F8F5EE"/>
                </a:solidFill>
                <a:latin typeface="+mn-lt"/>
                <a:ea typeface="Arial" pitchFamily="34" charset="-122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8F5EE"/>
                </a:solidFill>
                <a:latin typeface="+mn-lt"/>
                <a:ea typeface="Arial" pitchFamily="34" charset="-122"/>
                <a:cs typeface="Times New Roman" panose="02020603050405020304" pitchFamily="18" charset="0"/>
              </a:rPr>
              <a:t>«Шатурский энергетический техникум»</a:t>
            </a:r>
            <a:endParaRPr sz="22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7735" y="2343150"/>
            <a:ext cx="7888529" cy="772006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  <a:spcBef>
                <a:spcPts val="30"/>
              </a:spcBef>
            </a:pPr>
            <a:r>
              <a:rPr sz="2400" spc="13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Десять</a:t>
            </a:r>
            <a:r>
              <a:rPr sz="2400" spc="5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sz="2400" spc="11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изобретений,</a:t>
            </a:r>
            <a:r>
              <a:rPr sz="2400" spc="55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sz="2400" spc="12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определивших развитие</a:t>
            </a:r>
            <a:r>
              <a:rPr sz="2400" spc="55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sz="2400" spc="11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человечества</a:t>
            </a:r>
            <a:r>
              <a:rPr sz="2400" spc="60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 и </a:t>
            </a:r>
            <a:r>
              <a:rPr lang="ru-RU" sz="2400" spc="114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технологический</a:t>
            </a:r>
            <a:r>
              <a:rPr sz="2400" spc="65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 </a:t>
            </a:r>
            <a:r>
              <a:rPr lang="ru-RU" sz="2400" spc="65" dirty="0">
                <a:solidFill>
                  <a:schemeClr val="bg1"/>
                </a:solidFill>
                <a:latin typeface="Bradley Hand ITC" panose="03070402050302030203" pitchFamily="66" charset="0"/>
                <a:cs typeface="Calibri"/>
              </a:rPr>
              <a:t>прогресс</a:t>
            </a:r>
            <a:endParaRPr sz="2400" dirty="0">
              <a:latin typeface="Bradley Hand ITC" panose="03070402050302030203" pitchFamily="66" charset="0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F2936-BD5E-47C7-7750-68CF1EADE1E8}"/>
              </a:ext>
            </a:extLst>
          </p:cNvPr>
          <p:cNvSpPr txBox="1"/>
          <p:nvPr/>
        </p:nvSpPr>
        <p:spPr>
          <a:xfrm>
            <a:off x="4495800" y="3539571"/>
            <a:ext cx="41654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 Гущина Екатерина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студентка группы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Р-1-Ш</a:t>
            </a:r>
          </a:p>
          <a:p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научный руководитель: Ефимов С.Н.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1"/>
              </a:solidFill>
              <a:effectLst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631504"/>
            <a:ext cx="566724" cy="6503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E7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975" y="1059889"/>
              <a:ext cx="8355900" cy="16401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94275" y="3035560"/>
            <a:ext cx="3867785" cy="536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400" spc="120" dirty="0">
                <a:solidFill>
                  <a:srgbClr val="042726"/>
                </a:solidFill>
                <a:latin typeface="Calibri"/>
                <a:cs typeface="Calibri"/>
              </a:rPr>
              <a:t>Формирование</a:t>
            </a:r>
            <a:r>
              <a:rPr sz="1400" spc="5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042726"/>
                </a:solidFill>
                <a:latin typeface="Calibri"/>
                <a:cs typeface="Calibri"/>
              </a:rPr>
              <a:t>единого</a:t>
            </a:r>
            <a:r>
              <a:rPr sz="1400" spc="5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042726"/>
                </a:solidFill>
                <a:latin typeface="Calibri"/>
                <a:cs typeface="Calibri"/>
              </a:rPr>
              <a:t>информационного </a:t>
            </a:r>
            <a:r>
              <a:rPr sz="1400" spc="114" dirty="0">
                <a:solidFill>
                  <a:srgbClr val="042726"/>
                </a:solidFill>
                <a:latin typeface="Calibri"/>
                <a:cs typeface="Calibri"/>
              </a:rPr>
              <a:t>пространства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10</a:t>
            </a:fld>
            <a:endParaRPr spc="25" dirty="0"/>
          </a:p>
        </p:txBody>
      </p:sp>
      <p:sp>
        <p:nvSpPr>
          <p:cNvPr id="7" name="object 7"/>
          <p:cNvSpPr txBox="1"/>
          <p:nvPr/>
        </p:nvSpPr>
        <p:spPr>
          <a:xfrm>
            <a:off x="396550" y="3607772"/>
            <a:ext cx="388874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Интернет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150" dirty="0">
                <a:solidFill>
                  <a:srgbClr val="042726"/>
                </a:solidFill>
                <a:latin typeface="Calibri"/>
                <a:cs typeface="Calibri"/>
              </a:rPr>
              <a:t>WWW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42726"/>
                </a:solidFill>
                <a:latin typeface="Calibri"/>
                <a:cs typeface="Calibri"/>
              </a:rPr>
              <a:t>объединили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42726"/>
                </a:solidFill>
                <a:latin typeface="Calibri"/>
                <a:cs typeface="Calibri"/>
              </a:rPr>
              <a:t>информацию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в </a:t>
            </a: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доступное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42726"/>
                </a:solidFill>
                <a:latin typeface="Calibri"/>
                <a:cs typeface="Calibri"/>
              </a:rPr>
              <a:t>всем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глобальное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42726"/>
                </a:solidFill>
                <a:latin typeface="Calibri"/>
                <a:cs typeface="Calibri"/>
              </a:rPr>
              <a:t>гипермедиа-</a:t>
            </a:r>
            <a:r>
              <a:rPr sz="1100" spc="80" dirty="0">
                <a:solidFill>
                  <a:srgbClr val="042726"/>
                </a:solidFill>
                <a:latin typeface="Calibri"/>
                <a:cs typeface="Calibri"/>
              </a:rPr>
              <a:t>пространство, </a:t>
            </a: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устранены</a:t>
            </a:r>
            <a:r>
              <a:rPr sz="11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042726"/>
                </a:solidFill>
                <a:latin typeface="Calibri"/>
                <a:cs typeface="Calibri"/>
              </a:rPr>
              <a:t>многие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барьеры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во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42726"/>
                </a:solidFill>
                <a:latin typeface="Calibri"/>
                <a:cs typeface="Calibri"/>
              </a:rPr>
              <a:t>взаимодействии.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21325" y="3077787"/>
            <a:ext cx="32283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10" dirty="0">
                <a:solidFill>
                  <a:srgbClr val="042726"/>
                </a:solidFill>
                <a:latin typeface="Calibri"/>
                <a:cs typeface="Calibri"/>
              </a:rPr>
              <a:t>Изменения</a:t>
            </a:r>
            <a:r>
              <a:rPr sz="14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120" dirty="0">
                <a:solidFill>
                  <a:srgbClr val="042726"/>
                </a:solidFill>
                <a:latin typeface="Calibri"/>
                <a:cs typeface="Calibri"/>
              </a:rPr>
              <a:t>в</a:t>
            </a:r>
            <a:r>
              <a:rPr sz="14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130" dirty="0">
                <a:solidFill>
                  <a:srgbClr val="042726"/>
                </a:solidFill>
                <a:latin typeface="Calibri"/>
                <a:cs typeface="Calibri"/>
              </a:rPr>
              <a:t>обществе</a:t>
            </a:r>
            <a:r>
              <a:rPr sz="14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4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042726"/>
                </a:solidFill>
                <a:latin typeface="Calibri"/>
                <a:cs typeface="Calibri"/>
              </a:rPr>
              <a:t>экономике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21325" y="3556736"/>
            <a:ext cx="3773804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100" spc="114" dirty="0">
                <a:solidFill>
                  <a:srgbClr val="042726"/>
                </a:solidFill>
                <a:latin typeface="Calibri"/>
                <a:cs typeface="Calibri"/>
              </a:rPr>
              <a:t>Это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42726"/>
                </a:solidFill>
                <a:latin typeface="Calibri"/>
                <a:cs typeface="Calibri"/>
              </a:rPr>
              <a:t>создало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114" dirty="0">
                <a:solidFill>
                  <a:srgbClr val="042726"/>
                </a:solidFill>
                <a:latin typeface="Calibri"/>
                <a:cs typeface="Calibri"/>
              </a:rPr>
              <a:t>цифровую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42726"/>
                </a:solidFill>
                <a:latin typeface="Calibri"/>
                <a:cs typeface="Calibri"/>
              </a:rPr>
              <a:t>экономику,</a:t>
            </a:r>
            <a:r>
              <a:rPr sz="11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042726"/>
                </a:solidFill>
                <a:latin typeface="Calibri"/>
                <a:cs typeface="Calibri"/>
              </a:rPr>
              <a:t>трансформировав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коммуникацию,</a:t>
            </a:r>
            <a:r>
              <a:rPr sz="11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042726"/>
                </a:solidFill>
                <a:latin typeface="Calibri"/>
                <a:cs typeface="Calibri"/>
              </a:rPr>
              <a:t>торговлю</a:t>
            </a:r>
            <a:r>
              <a:rPr sz="11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1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42726"/>
                </a:solidFill>
                <a:latin typeface="Calibri"/>
                <a:cs typeface="Calibri"/>
              </a:rPr>
              <a:t>культуру,</a:t>
            </a:r>
            <a:r>
              <a:rPr sz="11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042726"/>
                </a:solidFill>
                <a:latin typeface="Calibri"/>
                <a:cs typeface="Calibri"/>
              </a:rPr>
              <a:t>а</a:t>
            </a:r>
            <a:r>
              <a:rPr sz="11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042726"/>
                </a:solidFill>
                <a:latin typeface="Calibri"/>
                <a:cs typeface="Calibri"/>
              </a:rPr>
              <a:t>также </a:t>
            </a:r>
            <a:r>
              <a:rPr sz="1100" spc="90" dirty="0">
                <a:solidFill>
                  <a:srgbClr val="042726"/>
                </a:solidFill>
                <a:latin typeface="Calibri"/>
                <a:cs typeface="Calibri"/>
              </a:rPr>
              <a:t>стимулировало</a:t>
            </a:r>
            <a:r>
              <a:rPr sz="11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появление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новых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042726"/>
                </a:solidFill>
                <a:latin typeface="Calibri"/>
                <a:cs typeface="Calibri"/>
              </a:rPr>
              <a:t>социальных</a:t>
            </a:r>
            <a:r>
              <a:rPr sz="11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042726"/>
                </a:solidFill>
                <a:latin typeface="Calibri"/>
                <a:cs typeface="Calibri"/>
              </a:rPr>
              <a:t>форм сообществ.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81350" y="173048"/>
            <a:ext cx="8087359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90"/>
              </a:lnSpc>
              <a:spcBef>
                <a:spcPts val="100"/>
              </a:spcBef>
            </a:pPr>
            <a:r>
              <a:rPr spc="220" dirty="0">
                <a:solidFill>
                  <a:srgbClr val="042726"/>
                </a:solidFill>
              </a:rPr>
              <a:t>Остановка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80" dirty="0">
                <a:solidFill>
                  <a:srgbClr val="042726"/>
                </a:solidFill>
              </a:rPr>
              <a:t>7:</a:t>
            </a:r>
            <a:r>
              <a:rPr spc="70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Интернет</a:t>
            </a:r>
            <a:r>
              <a:rPr spc="70" dirty="0">
                <a:solidFill>
                  <a:srgbClr val="042726"/>
                </a:solidFill>
              </a:rPr>
              <a:t> </a:t>
            </a:r>
            <a:r>
              <a:rPr spc="190" dirty="0">
                <a:solidFill>
                  <a:srgbClr val="042726"/>
                </a:solidFill>
              </a:rPr>
              <a:t>и</a:t>
            </a:r>
            <a:r>
              <a:rPr spc="70" dirty="0">
                <a:solidFill>
                  <a:srgbClr val="042726"/>
                </a:solidFill>
              </a:rPr>
              <a:t> </a:t>
            </a:r>
            <a:r>
              <a:rPr spc="190" dirty="0">
                <a:solidFill>
                  <a:srgbClr val="042726"/>
                </a:solidFill>
              </a:rPr>
              <a:t>Всемирная</a:t>
            </a:r>
            <a:r>
              <a:rPr spc="70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паутина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175" dirty="0">
                <a:solidFill>
                  <a:srgbClr val="042726"/>
                </a:solidFill>
              </a:rPr>
              <a:t>(1990-</a:t>
            </a:r>
            <a:r>
              <a:rPr spc="105" dirty="0">
                <a:solidFill>
                  <a:srgbClr val="042726"/>
                </a:solidFill>
              </a:rPr>
              <a:t>е)</a:t>
            </a:r>
          </a:p>
          <a:p>
            <a:pPr marL="12700">
              <a:lnSpc>
                <a:spcPts val="2790"/>
              </a:lnSpc>
            </a:pPr>
            <a:r>
              <a:rPr spc="215" dirty="0">
                <a:solidFill>
                  <a:srgbClr val="042726"/>
                </a:solidFill>
              </a:rPr>
              <a:t>—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парадигма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180" dirty="0">
                <a:solidFill>
                  <a:srgbClr val="042726"/>
                </a:solidFill>
              </a:rPr>
              <a:t>глобального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165" dirty="0">
                <a:solidFill>
                  <a:srgbClr val="042726"/>
                </a:solidFill>
              </a:rPr>
              <a:t>мозга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8104" y="1212061"/>
              <a:ext cx="3528615" cy="36498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33087" y="1442952"/>
            <a:ext cx="3434715" cy="121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В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45" dirty="0">
                <a:solidFill>
                  <a:srgbClr val="042726"/>
                </a:solidFill>
                <a:latin typeface="Calibri"/>
                <a:cs typeface="Calibri"/>
              </a:rPr>
              <a:t>2007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году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iPhone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объединил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несколько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устройств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—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телефон,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042726"/>
                </a:solidFill>
                <a:latin typeface="Calibri"/>
                <a:cs typeface="Calibri"/>
              </a:rPr>
              <a:t>камеру,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плеер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55" dirty="0">
                <a:solidFill>
                  <a:srgbClr val="042726"/>
                </a:solidFill>
                <a:latin typeface="Calibri"/>
                <a:cs typeface="Calibri"/>
              </a:rPr>
              <a:t>и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навигатор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—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в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один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компактный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042726"/>
                </a:solidFill>
                <a:latin typeface="Calibri"/>
                <a:cs typeface="Calibri"/>
              </a:rPr>
              <a:t>гаджет,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открыв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042726"/>
                </a:solidFill>
                <a:latin typeface="Calibri"/>
                <a:cs typeface="Calibri"/>
              </a:rPr>
              <a:t>новую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эпоху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мобильных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коммуникаций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развлечений.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11</a:t>
            </a:fld>
            <a:endParaRPr spc="25" dirty="0"/>
          </a:p>
        </p:txBody>
      </p:sp>
      <p:sp>
        <p:nvSpPr>
          <p:cNvPr id="6" name="object 6"/>
          <p:cNvSpPr txBox="1"/>
          <p:nvPr/>
        </p:nvSpPr>
        <p:spPr>
          <a:xfrm>
            <a:off x="633087" y="3177296"/>
            <a:ext cx="3485515" cy="1449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95" dirty="0">
                <a:solidFill>
                  <a:srgbClr val="042726"/>
                </a:solidFill>
                <a:latin typeface="Calibri"/>
                <a:cs typeface="Calibri"/>
              </a:rPr>
              <a:t>К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042726"/>
                </a:solidFill>
                <a:latin typeface="Calibri"/>
                <a:cs typeface="Calibri"/>
              </a:rPr>
              <a:t>2022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году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смартфонами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пользовались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более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042726"/>
                </a:solidFill>
                <a:latin typeface="Calibri"/>
                <a:cs typeface="Calibri"/>
              </a:rPr>
              <a:t>3,8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миллиарда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человек,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042726"/>
                </a:solidFill>
                <a:latin typeface="Calibri"/>
                <a:cs typeface="Calibri"/>
              </a:rPr>
              <a:t>что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радикально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изменило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042726"/>
                </a:solidFill>
                <a:latin typeface="Calibri"/>
                <a:cs typeface="Calibri"/>
              </a:rPr>
              <a:t>общественные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и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культурные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практики,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превратив </a:t>
            </a:r>
            <a:r>
              <a:rPr sz="1300" spc="125" dirty="0">
                <a:solidFill>
                  <a:srgbClr val="042726"/>
                </a:solidFill>
                <a:latin typeface="Calibri"/>
                <a:cs typeface="Calibri"/>
              </a:rPr>
              <a:t>цифровое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взаимодействие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в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ежедневную </a:t>
            </a:r>
            <a:r>
              <a:rPr sz="1300" spc="70" dirty="0">
                <a:solidFill>
                  <a:srgbClr val="042726"/>
                </a:solidFill>
                <a:latin typeface="Calibri"/>
                <a:cs typeface="Calibri"/>
              </a:rPr>
              <a:t>норму.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3100" y="239798"/>
            <a:ext cx="6474460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20" dirty="0">
                <a:solidFill>
                  <a:srgbClr val="042726"/>
                </a:solidFill>
              </a:rPr>
              <a:t>Остановка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155" dirty="0">
                <a:solidFill>
                  <a:srgbClr val="042726"/>
                </a:solidFill>
              </a:rPr>
              <a:t>8: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240" dirty="0">
                <a:solidFill>
                  <a:srgbClr val="042726"/>
                </a:solidFill>
              </a:rPr>
              <a:t>Смартфон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229" dirty="0">
                <a:solidFill>
                  <a:srgbClr val="042726"/>
                </a:solidFill>
              </a:rPr>
              <a:t>(2007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dirty="0">
                <a:solidFill>
                  <a:srgbClr val="042726"/>
                </a:solidFill>
              </a:rPr>
              <a:t>г.,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170" dirty="0">
                <a:solidFill>
                  <a:srgbClr val="042726"/>
                </a:solidFill>
              </a:rPr>
              <a:t>iPhone)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165" dirty="0">
                <a:solidFill>
                  <a:srgbClr val="042726"/>
                </a:solidFill>
              </a:rPr>
              <a:t>— </a:t>
            </a:r>
            <a:r>
              <a:rPr spc="195" dirty="0">
                <a:solidFill>
                  <a:srgbClr val="042726"/>
                </a:solidFill>
              </a:rPr>
              <a:t>парадигма</a:t>
            </a:r>
            <a:r>
              <a:rPr spc="50" dirty="0">
                <a:solidFill>
                  <a:srgbClr val="042726"/>
                </a:solidFill>
              </a:rPr>
              <a:t> </a:t>
            </a:r>
            <a:r>
              <a:rPr spc="204" dirty="0">
                <a:solidFill>
                  <a:srgbClr val="042726"/>
                </a:solidFill>
              </a:rPr>
              <a:t>конвергенции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204" dirty="0">
                <a:solidFill>
                  <a:srgbClr val="042726"/>
                </a:solidFill>
              </a:rPr>
              <a:t>в</a:t>
            </a:r>
            <a:r>
              <a:rPr spc="50" dirty="0">
                <a:solidFill>
                  <a:srgbClr val="042726"/>
                </a:solidFill>
              </a:rPr>
              <a:t> </a:t>
            </a:r>
            <a:r>
              <a:rPr spc="175" dirty="0">
                <a:solidFill>
                  <a:srgbClr val="042726"/>
                </a:solidFill>
              </a:rPr>
              <a:t>кармане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2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6600" y="2203910"/>
            <a:ext cx="2320290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300"/>
              </a:lnSpc>
              <a:spcBef>
                <a:spcPts val="100"/>
              </a:spcBef>
            </a:pP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Современный</a:t>
            </a:r>
            <a:r>
              <a:rPr sz="1100" spc="6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искусственный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интеллект</a:t>
            </a:r>
            <a:r>
              <a:rPr sz="1100" spc="2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перестал ограничиваться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8EB0AF"/>
                </a:solidFill>
                <a:latin typeface="Calibri"/>
                <a:cs typeface="Calibri"/>
              </a:rPr>
              <a:t>жёсткими </a:t>
            </a: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алгоритмами,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перейдя</a:t>
            </a:r>
            <a:r>
              <a:rPr sz="11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8EB0AF"/>
                </a:solidFill>
                <a:latin typeface="Calibri"/>
                <a:cs typeface="Calibri"/>
              </a:rPr>
              <a:t>к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выявлению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закономерностей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в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больших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данных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принятию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сложных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решений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8EB0AF"/>
                </a:solidFill>
                <a:latin typeface="Calibri"/>
                <a:cs typeface="Calibri"/>
              </a:rPr>
              <a:t>автономном </a:t>
            </a:r>
            <a:r>
              <a:rPr sz="1100" spc="65" dirty="0">
                <a:solidFill>
                  <a:srgbClr val="8EB0AF"/>
                </a:solidFill>
                <a:latin typeface="Calibri"/>
                <a:cs typeface="Calibri"/>
              </a:rPr>
              <a:t>режиме.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12</a:t>
            </a:fld>
            <a:endParaRPr spc="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5225" y="433049"/>
            <a:ext cx="7746365" cy="1076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20" dirty="0"/>
              <a:t>Остановка</a:t>
            </a:r>
            <a:r>
              <a:rPr spc="60" dirty="0"/>
              <a:t> </a:t>
            </a:r>
            <a:r>
              <a:rPr spc="175" dirty="0"/>
              <a:t>9:</a:t>
            </a:r>
            <a:r>
              <a:rPr spc="60" dirty="0"/>
              <a:t> </a:t>
            </a:r>
            <a:r>
              <a:rPr spc="210" dirty="0"/>
              <a:t>Искусственный</a:t>
            </a:r>
            <a:r>
              <a:rPr spc="60" dirty="0"/>
              <a:t> </a:t>
            </a:r>
            <a:r>
              <a:rPr spc="204" dirty="0"/>
              <a:t>интеллект</a:t>
            </a:r>
            <a:r>
              <a:rPr spc="60" dirty="0"/>
              <a:t> </a:t>
            </a:r>
            <a:r>
              <a:rPr spc="190" dirty="0"/>
              <a:t>и</a:t>
            </a:r>
            <a:r>
              <a:rPr spc="60" dirty="0"/>
              <a:t> </a:t>
            </a:r>
            <a:r>
              <a:rPr spc="175" dirty="0"/>
              <a:t>глубокое </a:t>
            </a:r>
            <a:r>
              <a:rPr spc="185" dirty="0"/>
              <a:t>обучение</a:t>
            </a:r>
            <a:r>
              <a:rPr spc="65" dirty="0"/>
              <a:t> </a:t>
            </a:r>
            <a:r>
              <a:rPr spc="185" dirty="0"/>
              <a:t>(2010-</a:t>
            </a:r>
            <a:r>
              <a:rPr spc="130" dirty="0"/>
              <a:t>е)</a:t>
            </a:r>
            <a:r>
              <a:rPr spc="70" dirty="0"/>
              <a:t> </a:t>
            </a:r>
            <a:r>
              <a:rPr spc="215" dirty="0"/>
              <a:t>—</a:t>
            </a:r>
            <a:r>
              <a:rPr spc="65" dirty="0"/>
              <a:t> </a:t>
            </a:r>
            <a:r>
              <a:rPr spc="195" dirty="0"/>
              <a:t>парадигма</a:t>
            </a:r>
            <a:r>
              <a:rPr spc="70" dirty="0"/>
              <a:t> </a:t>
            </a:r>
            <a:r>
              <a:rPr spc="195" dirty="0"/>
              <a:t>машины,</a:t>
            </a:r>
            <a:r>
              <a:rPr spc="65" dirty="0"/>
              <a:t> </a:t>
            </a:r>
            <a:r>
              <a:rPr spc="195" dirty="0"/>
              <a:t>которая </a:t>
            </a:r>
            <a:r>
              <a:rPr spc="200" dirty="0"/>
              <a:t>учится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38750" y="2203910"/>
            <a:ext cx="2534920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300"/>
              </a:lnSpc>
              <a:spcBef>
                <a:spcPts val="100"/>
              </a:spcBef>
            </a:pP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Технологии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глубинного</a:t>
            </a:r>
            <a:r>
              <a:rPr sz="11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8EB0AF"/>
                </a:solidFill>
                <a:latin typeface="Calibri"/>
                <a:cs typeface="Calibri"/>
              </a:rPr>
              <a:t>обучения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активно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применяются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медицине </a:t>
            </a:r>
            <a:r>
              <a:rPr sz="1100" spc="110" dirty="0">
                <a:solidFill>
                  <a:srgbClr val="8EB0AF"/>
                </a:solidFill>
                <a:latin typeface="Calibri"/>
                <a:cs typeface="Calibri"/>
              </a:rPr>
              <a:t>для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диагностики,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финансах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для анализа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рисков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в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промышленности</a:t>
            </a:r>
            <a:r>
              <a:rPr sz="1100" spc="2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10" dirty="0">
                <a:solidFill>
                  <a:srgbClr val="8EB0AF"/>
                </a:solidFill>
                <a:latin typeface="Calibri"/>
                <a:cs typeface="Calibri"/>
              </a:rPr>
              <a:t>для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оптимизации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процессов,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существенно</a:t>
            </a:r>
            <a:r>
              <a:rPr sz="11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повышая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эффективность.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41749" y="2203910"/>
            <a:ext cx="2499360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300"/>
              </a:lnSpc>
              <a:spcBef>
                <a:spcPts val="100"/>
              </a:spcBef>
            </a:pP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Рост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вычислительных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мощностей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и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накопление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8EB0AF"/>
                </a:solidFill>
                <a:latin typeface="Calibri"/>
                <a:cs typeface="Calibri"/>
              </a:rPr>
              <a:t>больших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данных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обеспечили</a:t>
            </a:r>
            <a:r>
              <a:rPr sz="1100" spc="6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стремительное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развитие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ИИ,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что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вызывает</a:t>
            </a:r>
            <a:r>
              <a:rPr sz="11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8EB0AF"/>
                </a:solidFill>
                <a:latin typeface="Calibri"/>
                <a:cs typeface="Calibri"/>
              </a:rPr>
              <a:t>новые </a:t>
            </a:r>
            <a:r>
              <a:rPr sz="1100" spc="80" dirty="0">
                <a:solidFill>
                  <a:srgbClr val="8EB0AF"/>
                </a:solidFill>
                <a:latin typeface="Calibri"/>
                <a:cs typeface="Calibri"/>
              </a:rPr>
              <a:t>социальные,</a:t>
            </a:r>
            <a:r>
              <a:rPr sz="1100" spc="6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этические</a:t>
            </a:r>
            <a:r>
              <a:rPr sz="1100" spc="6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35" dirty="0">
                <a:solidFill>
                  <a:srgbClr val="8EB0AF"/>
                </a:solidFill>
                <a:latin typeface="Calibri"/>
                <a:cs typeface="Calibri"/>
              </a:rPr>
              <a:t>и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экономические</a:t>
            </a:r>
            <a:r>
              <a:rPr sz="1100" spc="2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вызовы</a:t>
            </a:r>
            <a:r>
              <a:rPr sz="11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для общества.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20" dirty="0"/>
              <a:t>Остановка</a:t>
            </a:r>
            <a:r>
              <a:rPr spc="70" dirty="0"/>
              <a:t> </a:t>
            </a:r>
            <a:r>
              <a:rPr spc="90" dirty="0"/>
              <a:t>10:</a:t>
            </a:r>
            <a:r>
              <a:rPr spc="75" dirty="0"/>
              <a:t> </a:t>
            </a:r>
            <a:r>
              <a:rPr spc="270" dirty="0"/>
              <a:t>CRISPR-</a:t>
            </a:r>
            <a:r>
              <a:rPr spc="275" dirty="0"/>
              <a:t>Cas9</a:t>
            </a:r>
            <a:r>
              <a:rPr spc="75" dirty="0"/>
              <a:t> </a:t>
            </a:r>
            <a:r>
              <a:rPr spc="175" dirty="0"/>
              <a:t>(генное</a:t>
            </a:r>
            <a:r>
              <a:rPr spc="70" dirty="0"/>
              <a:t> </a:t>
            </a:r>
            <a:r>
              <a:rPr spc="200" dirty="0"/>
              <a:t>редактирование)</a:t>
            </a:r>
            <a:r>
              <a:rPr spc="75" dirty="0"/>
              <a:t> </a:t>
            </a:r>
            <a:r>
              <a:rPr spc="165" dirty="0"/>
              <a:t>— </a:t>
            </a:r>
            <a:r>
              <a:rPr spc="195" dirty="0"/>
              <a:t>парадигма</a:t>
            </a:r>
            <a:r>
              <a:rPr spc="80" dirty="0"/>
              <a:t> </a:t>
            </a:r>
            <a:r>
              <a:rPr spc="200" dirty="0"/>
              <a:t>программирования</a:t>
            </a:r>
            <a:r>
              <a:rPr spc="80" dirty="0"/>
              <a:t> </a:t>
            </a:r>
            <a:r>
              <a:rPr spc="195" dirty="0"/>
              <a:t>жизни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824142" y="4750657"/>
            <a:ext cx="1676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solidFill>
                  <a:srgbClr val="557E7E"/>
                </a:solidFill>
                <a:latin typeface="Calibri"/>
                <a:cs typeface="Calibri"/>
              </a:rPr>
              <a:t>13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78574" y="1749013"/>
            <a:ext cx="2614295" cy="1272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604">
              <a:lnSpc>
                <a:spcPct val="136500"/>
              </a:lnSpc>
              <a:spcBef>
                <a:spcPts val="95"/>
              </a:spcBef>
            </a:pPr>
            <a:r>
              <a:rPr sz="1150" spc="75" dirty="0">
                <a:solidFill>
                  <a:srgbClr val="E7F9FF"/>
                </a:solidFill>
                <a:latin typeface="Calibri"/>
                <a:cs typeface="Calibri"/>
              </a:rPr>
              <a:t>2015</a:t>
            </a:r>
            <a:r>
              <a:rPr sz="115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E7F9FF"/>
                </a:solidFill>
                <a:latin typeface="Calibri"/>
                <a:cs typeface="Calibri"/>
              </a:rPr>
              <a:t>год</a:t>
            </a:r>
            <a:r>
              <a:rPr sz="115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E7F9FF"/>
                </a:solidFill>
                <a:latin typeface="Calibri"/>
                <a:cs typeface="Calibri"/>
              </a:rPr>
              <a:t>—</a:t>
            </a:r>
            <a:r>
              <a:rPr sz="115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E7F9FF"/>
                </a:solidFill>
                <a:latin typeface="Calibri"/>
                <a:cs typeface="Calibri"/>
              </a:rPr>
              <a:t>первые</a:t>
            </a:r>
            <a:r>
              <a:rPr sz="115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E7F9FF"/>
                </a:solidFill>
                <a:latin typeface="Calibri"/>
                <a:cs typeface="Calibri"/>
              </a:rPr>
              <a:t>успешные эксперименты</a:t>
            </a:r>
            <a:r>
              <a:rPr sz="1150" spc="2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E7F9FF"/>
                </a:solidFill>
                <a:latin typeface="Calibri"/>
                <a:cs typeface="Calibri"/>
              </a:rPr>
              <a:t>на</a:t>
            </a:r>
            <a:r>
              <a:rPr sz="115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E7F9FF"/>
                </a:solidFill>
                <a:latin typeface="Calibri"/>
                <a:cs typeface="Calibri"/>
              </a:rPr>
              <a:t>животных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23700"/>
              </a:lnSpc>
              <a:spcBef>
                <a:spcPts val="405"/>
              </a:spcBef>
            </a:pPr>
            <a:r>
              <a:rPr sz="950" spc="100" dirty="0">
                <a:solidFill>
                  <a:srgbClr val="557E7E"/>
                </a:solidFill>
                <a:latin typeface="Calibri"/>
                <a:cs typeface="Calibri"/>
              </a:rPr>
              <a:t>Доказана</a:t>
            </a:r>
            <a:r>
              <a:rPr sz="950" spc="5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557E7E"/>
                </a:solidFill>
                <a:latin typeface="Calibri"/>
                <a:cs typeface="Calibri"/>
              </a:rPr>
              <a:t>работоспособность</a:t>
            </a:r>
            <a:r>
              <a:rPr sz="950" spc="5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557E7E"/>
                </a:solidFill>
                <a:latin typeface="Calibri"/>
                <a:cs typeface="Calibri"/>
              </a:rPr>
              <a:t>технологии </a:t>
            </a:r>
            <a:r>
              <a:rPr sz="950" spc="100" dirty="0">
                <a:solidFill>
                  <a:srgbClr val="557E7E"/>
                </a:solidFill>
                <a:latin typeface="Calibri"/>
                <a:cs typeface="Calibri"/>
              </a:rPr>
              <a:t>в</a:t>
            </a:r>
            <a:r>
              <a:rPr sz="9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557E7E"/>
                </a:solidFill>
                <a:latin typeface="Calibri"/>
                <a:cs typeface="Calibri"/>
              </a:rPr>
              <a:t>лечении</a:t>
            </a:r>
            <a:r>
              <a:rPr sz="9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100" dirty="0">
                <a:solidFill>
                  <a:srgbClr val="557E7E"/>
                </a:solidFill>
                <a:latin typeface="Calibri"/>
                <a:cs typeface="Calibri"/>
              </a:rPr>
              <a:t>наследственных</a:t>
            </a:r>
            <a:r>
              <a:rPr sz="9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557E7E"/>
                </a:solidFill>
                <a:latin typeface="Calibri"/>
                <a:cs typeface="Calibri"/>
              </a:rPr>
              <a:t>заболеваний, </a:t>
            </a:r>
            <a:r>
              <a:rPr sz="950" spc="95" dirty="0">
                <a:solidFill>
                  <a:srgbClr val="557E7E"/>
                </a:solidFill>
                <a:latin typeface="Calibri"/>
                <a:cs typeface="Calibri"/>
              </a:rPr>
              <a:t>что</a:t>
            </a:r>
            <a:r>
              <a:rPr sz="9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557E7E"/>
                </a:solidFill>
                <a:latin typeface="Calibri"/>
                <a:cs typeface="Calibri"/>
              </a:rPr>
              <a:t>повысило</a:t>
            </a:r>
            <a:r>
              <a:rPr sz="9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100" dirty="0">
                <a:solidFill>
                  <a:srgbClr val="557E7E"/>
                </a:solidFill>
                <a:latin typeface="Calibri"/>
                <a:cs typeface="Calibri"/>
              </a:rPr>
              <a:t>интерес</a:t>
            </a:r>
            <a:r>
              <a:rPr sz="9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105" dirty="0">
                <a:solidFill>
                  <a:srgbClr val="557E7E"/>
                </a:solidFill>
                <a:latin typeface="Calibri"/>
                <a:cs typeface="Calibri"/>
              </a:rPr>
              <a:t>к</a:t>
            </a:r>
            <a:r>
              <a:rPr sz="9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557E7E"/>
                </a:solidFill>
                <a:latin typeface="Calibri"/>
                <a:cs typeface="Calibri"/>
              </a:rPr>
              <a:t>клиническому </a:t>
            </a:r>
            <a:r>
              <a:rPr sz="950" spc="105" dirty="0">
                <a:solidFill>
                  <a:srgbClr val="557E7E"/>
                </a:solidFill>
                <a:latin typeface="Calibri"/>
                <a:cs typeface="Calibri"/>
              </a:rPr>
              <a:t>применению</a:t>
            </a:r>
            <a:r>
              <a:rPr sz="9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557E7E"/>
                </a:solidFill>
                <a:latin typeface="Calibri"/>
                <a:cs typeface="Calibri"/>
              </a:rPr>
              <a:t>геномного</a:t>
            </a:r>
            <a:r>
              <a:rPr sz="9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557E7E"/>
                </a:solidFill>
                <a:latin typeface="Calibri"/>
                <a:cs typeface="Calibri"/>
              </a:rPr>
              <a:t>редактирования.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7424" y="1720607"/>
            <a:ext cx="2504440" cy="1320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2600">
              <a:lnSpc>
                <a:spcPct val="135800"/>
              </a:lnSpc>
              <a:spcBef>
                <a:spcPts val="100"/>
              </a:spcBef>
            </a:pPr>
            <a:r>
              <a:rPr sz="1050" spc="105" dirty="0">
                <a:solidFill>
                  <a:srgbClr val="E7F9FF"/>
                </a:solidFill>
                <a:latin typeface="Calibri"/>
                <a:cs typeface="Calibri"/>
              </a:rPr>
              <a:t>Настоящее</a:t>
            </a:r>
            <a:r>
              <a:rPr sz="1050" spc="2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050" spc="90" dirty="0">
                <a:solidFill>
                  <a:srgbClr val="E7F9FF"/>
                </a:solidFill>
                <a:latin typeface="Calibri"/>
                <a:cs typeface="Calibri"/>
              </a:rPr>
              <a:t>время</a:t>
            </a:r>
            <a:r>
              <a:rPr sz="1050" spc="2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E7F9FF"/>
                </a:solidFill>
                <a:latin typeface="Calibri"/>
                <a:cs typeface="Calibri"/>
              </a:rPr>
              <a:t>—</a:t>
            </a:r>
            <a:r>
              <a:rPr sz="1050" spc="2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E7F9FF"/>
                </a:solidFill>
                <a:latin typeface="Calibri"/>
                <a:cs typeface="Calibri"/>
              </a:rPr>
              <a:t>развитие </a:t>
            </a:r>
            <a:r>
              <a:rPr sz="1050" spc="75" dirty="0">
                <a:solidFill>
                  <a:srgbClr val="E7F9FF"/>
                </a:solidFill>
                <a:latin typeface="Calibri"/>
                <a:cs typeface="Calibri"/>
              </a:rPr>
              <a:t>биоинженерии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18500"/>
              </a:lnSpc>
              <a:spcBef>
                <a:spcPts val="370"/>
              </a:spcBef>
            </a:pPr>
            <a:r>
              <a:rPr sz="900" spc="60" dirty="0">
                <a:solidFill>
                  <a:srgbClr val="557E7E"/>
                </a:solidFill>
                <a:latin typeface="Calibri"/>
                <a:cs typeface="Calibri"/>
              </a:rPr>
              <a:t>Технология</a:t>
            </a:r>
            <a:r>
              <a:rPr sz="9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100" dirty="0">
                <a:solidFill>
                  <a:srgbClr val="557E7E"/>
                </a:solidFill>
                <a:latin typeface="Calibri"/>
                <a:cs typeface="Calibri"/>
              </a:rPr>
              <a:t>CRISPR</a:t>
            </a:r>
            <a:r>
              <a:rPr sz="9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расширяет</a:t>
            </a:r>
            <a:r>
              <a:rPr sz="900" spc="50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возможности</a:t>
            </a:r>
            <a:r>
              <a:rPr sz="90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создания</a:t>
            </a:r>
            <a:r>
              <a:rPr sz="9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новых</a:t>
            </a:r>
            <a:r>
              <a:rPr sz="9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медицинских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терапий</a:t>
            </a:r>
            <a:r>
              <a:rPr sz="9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90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биотехнологических</a:t>
            </a:r>
            <a:r>
              <a:rPr sz="90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557E7E"/>
                </a:solidFill>
                <a:latin typeface="Calibri"/>
                <a:cs typeface="Calibri"/>
              </a:rPr>
              <a:t>продуктов, </a:t>
            </a:r>
            <a:r>
              <a:rPr sz="900" spc="80" dirty="0">
                <a:solidFill>
                  <a:srgbClr val="557E7E"/>
                </a:solidFill>
                <a:latin typeface="Calibri"/>
                <a:cs typeface="Calibri"/>
              </a:rPr>
              <a:t>при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557E7E"/>
                </a:solidFill>
                <a:latin typeface="Calibri"/>
                <a:cs typeface="Calibri"/>
              </a:rPr>
              <a:t>этом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остаётся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областью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55" dirty="0">
                <a:solidFill>
                  <a:srgbClr val="557E7E"/>
                </a:solidFill>
                <a:latin typeface="Calibri"/>
                <a:cs typeface="Calibri"/>
              </a:rPr>
              <a:t>активного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научного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9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557E7E"/>
                </a:solidFill>
                <a:latin typeface="Calibri"/>
                <a:cs typeface="Calibri"/>
              </a:rPr>
              <a:t>общественного</a:t>
            </a:r>
            <a:r>
              <a:rPr sz="9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900" spc="55" dirty="0">
                <a:solidFill>
                  <a:srgbClr val="557E7E"/>
                </a:solidFill>
                <a:latin typeface="Calibri"/>
                <a:cs typeface="Calibri"/>
              </a:rPr>
              <a:t>контроля.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750" y="3466272"/>
            <a:ext cx="2701290" cy="1326515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5"/>
              </a:spcBef>
            </a:pPr>
            <a:r>
              <a:rPr sz="1200" spc="95" dirty="0">
                <a:solidFill>
                  <a:srgbClr val="E7F9FF"/>
                </a:solidFill>
                <a:latin typeface="Calibri"/>
                <a:cs typeface="Calibri"/>
              </a:rPr>
              <a:t>2012</a:t>
            </a:r>
            <a:r>
              <a:rPr sz="1200" spc="4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00" spc="125" dirty="0">
                <a:solidFill>
                  <a:srgbClr val="E7F9FF"/>
                </a:solidFill>
                <a:latin typeface="Calibri"/>
                <a:cs typeface="Calibri"/>
              </a:rPr>
              <a:t>год</a:t>
            </a:r>
            <a:r>
              <a:rPr sz="1200" spc="4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00" spc="140" dirty="0">
                <a:solidFill>
                  <a:srgbClr val="E7F9FF"/>
                </a:solidFill>
                <a:latin typeface="Calibri"/>
                <a:cs typeface="Calibri"/>
              </a:rPr>
              <a:t>—</a:t>
            </a:r>
            <a:r>
              <a:rPr sz="1200" spc="4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00" spc="130" dirty="0">
                <a:solidFill>
                  <a:srgbClr val="E7F9FF"/>
                </a:solidFill>
                <a:latin typeface="Calibri"/>
                <a:cs typeface="Calibri"/>
              </a:rPr>
              <a:t>открытие</a:t>
            </a:r>
            <a:r>
              <a:rPr sz="1200" spc="4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00" spc="155" dirty="0">
                <a:solidFill>
                  <a:srgbClr val="E7F9FF"/>
                </a:solidFill>
                <a:latin typeface="Calibri"/>
                <a:cs typeface="Calibri"/>
              </a:rPr>
              <a:t>CRISPR-</a:t>
            </a:r>
            <a:r>
              <a:rPr sz="1200" spc="130" dirty="0">
                <a:solidFill>
                  <a:srgbClr val="E7F9FF"/>
                </a:solidFill>
                <a:latin typeface="Calibri"/>
                <a:cs typeface="Calibri"/>
              </a:rPr>
              <a:t>Cas9</a:t>
            </a:r>
            <a:endParaRPr sz="1200" dirty="0">
              <a:latin typeface="Calibri"/>
              <a:cs typeface="Calibri"/>
            </a:endParaRPr>
          </a:p>
          <a:p>
            <a:pPr marL="12700" marR="191770">
              <a:lnSpc>
                <a:spcPct val="119200"/>
              </a:lnSpc>
              <a:spcBef>
                <a:spcPts val="445"/>
              </a:spcBef>
            </a:pPr>
            <a:r>
              <a:rPr sz="1050" spc="165" dirty="0">
                <a:solidFill>
                  <a:srgbClr val="557E7E"/>
                </a:solidFill>
                <a:latin typeface="Calibri"/>
                <a:cs typeface="Calibri"/>
              </a:rPr>
              <a:t>С</a:t>
            </a:r>
            <a:r>
              <a:rPr sz="10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изобретением</a:t>
            </a:r>
            <a:r>
              <a:rPr sz="10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метода</a:t>
            </a:r>
            <a:r>
              <a:rPr sz="10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557E7E"/>
                </a:solidFill>
                <a:latin typeface="Calibri"/>
                <a:cs typeface="Calibri"/>
              </a:rPr>
              <a:t>стало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возможным</a:t>
            </a:r>
            <a:r>
              <a:rPr sz="105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точное</a:t>
            </a:r>
            <a:r>
              <a:rPr sz="105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105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эффективное </a:t>
            </a:r>
            <a:r>
              <a:rPr sz="1050" spc="90" dirty="0">
                <a:solidFill>
                  <a:srgbClr val="557E7E"/>
                </a:solidFill>
                <a:latin typeface="Calibri"/>
                <a:cs typeface="Calibri"/>
              </a:rPr>
              <a:t>редактирование</a:t>
            </a:r>
            <a:r>
              <a:rPr sz="10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60" dirty="0">
                <a:solidFill>
                  <a:srgbClr val="557E7E"/>
                </a:solidFill>
                <a:latin typeface="Calibri"/>
                <a:cs typeface="Calibri"/>
              </a:rPr>
              <a:t>генома,</a:t>
            </a:r>
            <a:r>
              <a:rPr sz="10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что</a:t>
            </a:r>
            <a:r>
              <a:rPr sz="105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открыло </a:t>
            </a:r>
            <a:r>
              <a:rPr sz="1050" spc="90" dirty="0">
                <a:solidFill>
                  <a:srgbClr val="557E7E"/>
                </a:solidFill>
                <a:latin typeface="Calibri"/>
                <a:cs typeface="Calibri"/>
              </a:rPr>
              <a:t>принципиально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новые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горизонты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35" dirty="0">
                <a:solidFill>
                  <a:srgbClr val="557E7E"/>
                </a:solidFill>
                <a:latin typeface="Calibri"/>
                <a:cs typeface="Calibri"/>
              </a:rPr>
              <a:t>в </a:t>
            </a:r>
            <a:r>
              <a:rPr sz="1050" spc="80" dirty="0">
                <a:solidFill>
                  <a:srgbClr val="557E7E"/>
                </a:solidFill>
                <a:latin typeface="Calibri"/>
                <a:cs typeface="Calibri"/>
              </a:rPr>
              <a:t>биологии</a:t>
            </a:r>
            <a:r>
              <a:rPr sz="1050" spc="1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1050" spc="1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557E7E"/>
                </a:solidFill>
                <a:latin typeface="Calibri"/>
                <a:cs typeface="Calibri"/>
              </a:rPr>
              <a:t>медицине.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7749" y="3500052"/>
            <a:ext cx="2703195" cy="1397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643255">
              <a:lnSpc>
                <a:spcPct val="143700"/>
              </a:lnSpc>
              <a:spcBef>
                <a:spcPts val="10"/>
              </a:spcBef>
            </a:pPr>
            <a:r>
              <a:rPr sz="1250" spc="100" dirty="0">
                <a:solidFill>
                  <a:srgbClr val="E7F9FF"/>
                </a:solidFill>
                <a:latin typeface="Calibri"/>
                <a:cs typeface="Calibri"/>
              </a:rPr>
              <a:t>2018</a:t>
            </a:r>
            <a:r>
              <a:rPr sz="125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E7F9FF"/>
                </a:solidFill>
                <a:latin typeface="Calibri"/>
                <a:cs typeface="Calibri"/>
              </a:rPr>
              <a:t>год</a:t>
            </a:r>
            <a:r>
              <a:rPr sz="125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50" spc="135" dirty="0">
                <a:solidFill>
                  <a:srgbClr val="E7F9FF"/>
                </a:solidFill>
                <a:latin typeface="Calibri"/>
                <a:cs typeface="Calibri"/>
              </a:rPr>
              <a:t>—</a:t>
            </a:r>
            <a:r>
              <a:rPr sz="125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E7F9FF"/>
                </a:solidFill>
                <a:latin typeface="Calibri"/>
                <a:cs typeface="Calibri"/>
              </a:rPr>
              <a:t>этические</a:t>
            </a:r>
            <a:r>
              <a:rPr sz="125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50" spc="60" dirty="0">
                <a:solidFill>
                  <a:srgbClr val="E7F9FF"/>
                </a:solidFill>
                <a:latin typeface="Calibri"/>
                <a:cs typeface="Calibri"/>
              </a:rPr>
              <a:t>и </a:t>
            </a:r>
            <a:r>
              <a:rPr sz="1250" spc="120" dirty="0">
                <a:solidFill>
                  <a:srgbClr val="E7F9FF"/>
                </a:solidFill>
                <a:latin typeface="Calibri"/>
                <a:cs typeface="Calibri"/>
              </a:rPr>
              <a:t>правовые</a:t>
            </a:r>
            <a:r>
              <a:rPr sz="1250" spc="5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E7F9FF"/>
                </a:solidFill>
                <a:latin typeface="Calibri"/>
                <a:cs typeface="Calibri"/>
              </a:rPr>
              <a:t>дебаты </a:t>
            </a:r>
            <a:r>
              <a:rPr sz="1050" spc="105" dirty="0">
                <a:solidFill>
                  <a:srgbClr val="557E7E"/>
                </a:solidFill>
                <a:latin typeface="Calibri"/>
                <a:cs typeface="Calibri"/>
              </a:rPr>
              <a:t>Возникли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10" dirty="0">
                <a:solidFill>
                  <a:srgbClr val="557E7E"/>
                </a:solidFill>
                <a:latin typeface="Calibri"/>
                <a:cs typeface="Calibri"/>
              </a:rPr>
              <a:t>острые</a:t>
            </a:r>
            <a:r>
              <a:rPr sz="105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05" dirty="0">
                <a:solidFill>
                  <a:srgbClr val="557E7E"/>
                </a:solidFill>
                <a:latin typeface="Calibri"/>
                <a:cs typeface="Calibri"/>
              </a:rPr>
              <a:t>дискуссии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о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23000"/>
              </a:lnSpc>
            </a:pPr>
            <a:r>
              <a:rPr sz="1050" spc="95" dirty="0">
                <a:solidFill>
                  <a:srgbClr val="557E7E"/>
                </a:solidFill>
                <a:latin typeface="Calibri"/>
                <a:cs typeface="Calibri"/>
              </a:rPr>
              <a:t>безопасности,</a:t>
            </a:r>
            <a:r>
              <a:rPr sz="105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557E7E"/>
                </a:solidFill>
                <a:latin typeface="Calibri"/>
                <a:cs typeface="Calibri"/>
              </a:rPr>
              <a:t>этике</a:t>
            </a:r>
            <a:r>
              <a:rPr sz="105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105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557E7E"/>
                </a:solidFill>
                <a:latin typeface="Calibri"/>
                <a:cs typeface="Calibri"/>
              </a:rPr>
              <a:t>регулировании </a:t>
            </a:r>
            <a:r>
              <a:rPr sz="1050" spc="110" dirty="0">
                <a:solidFill>
                  <a:srgbClr val="557E7E"/>
                </a:solidFill>
                <a:latin typeface="Calibri"/>
                <a:cs typeface="Calibri"/>
              </a:rPr>
              <a:t>геномодифицированных</a:t>
            </a:r>
            <a:r>
              <a:rPr sz="105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557E7E"/>
                </a:solidFill>
                <a:latin typeface="Calibri"/>
                <a:cs typeface="Calibri"/>
              </a:rPr>
              <a:t>организмов</a:t>
            </a:r>
            <a:r>
              <a:rPr sz="105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50" dirty="0">
                <a:solidFill>
                  <a:srgbClr val="557E7E"/>
                </a:solidFill>
                <a:latin typeface="Calibri"/>
                <a:cs typeface="Calibri"/>
              </a:rPr>
              <a:t>и </a:t>
            </a:r>
            <a:r>
              <a:rPr sz="1050" spc="100" dirty="0">
                <a:solidFill>
                  <a:srgbClr val="557E7E"/>
                </a:solidFill>
                <a:latin typeface="Calibri"/>
                <a:cs typeface="Calibri"/>
              </a:rPr>
              <a:t>потенциальном</a:t>
            </a:r>
            <a:r>
              <a:rPr sz="105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557E7E"/>
                </a:solidFill>
                <a:latin typeface="Calibri"/>
                <a:cs typeface="Calibri"/>
              </a:rPr>
              <a:t>применении</a:t>
            </a:r>
            <a:r>
              <a:rPr sz="1050" spc="5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557E7E"/>
                </a:solidFill>
                <a:latin typeface="Calibri"/>
                <a:cs typeface="Calibri"/>
              </a:rPr>
              <a:t>на</a:t>
            </a:r>
            <a:r>
              <a:rPr sz="1050" spc="4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557E7E"/>
                </a:solidFill>
                <a:latin typeface="Calibri"/>
                <a:cs typeface="Calibri"/>
              </a:rPr>
              <a:t>людях.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6">
            <a:extLst>
              <a:ext uri="{FF2B5EF4-FFF2-40B4-BE49-F238E27FC236}">
                <a16:creationId xmlns:a16="http://schemas.microsoft.com/office/drawing/2014/main" id="{1E206C8D-9BF4-CB56-1850-465E0F0D68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5225" y="242283"/>
            <a:ext cx="8493549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10" dirty="0"/>
              <a:t>Сравнительная</a:t>
            </a:r>
            <a:r>
              <a:rPr spc="75" dirty="0"/>
              <a:t> </a:t>
            </a:r>
            <a:r>
              <a:rPr spc="215" dirty="0"/>
              <a:t>характеристика</a:t>
            </a:r>
            <a:r>
              <a:rPr spc="75" dirty="0"/>
              <a:t> </a:t>
            </a:r>
            <a:r>
              <a:rPr spc="215" dirty="0"/>
              <a:t>ключевых </a:t>
            </a:r>
            <a:r>
              <a:rPr spc="204" dirty="0"/>
              <a:t>технологических</a:t>
            </a:r>
            <a:r>
              <a:rPr spc="45" dirty="0"/>
              <a:t> </a:t>
            </a:r>
            <a:r>
              <a:rPr spc="195" dirty="0"/>
              <a:t>сдвигов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4309C6D4-7D28-F3D9-1B66-D247786E6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190257"/>
              </p:ext>
            </p:extLst>
          </p:nvPr>
        </p:nvGraphicFramePr>
        <p:xfrm>
          <a:off x="3276600" y="1084147"/>
          <a:ext cx="56388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886">
                  <a:extLst>
                    <a:ext uri="{9D8B030D-6E8A-4147-A177-3AD203B41FA5}">
                      <a16:colId xmlns:a16="http://schemas.microsoft.com/office/drawing/2014/main" val="1552679952"/>
                    </a:ext>
                  </a:extLst>
                </a:gridCol>
                <a:gridCol w="1098886">
                  <a:extLst>
                    <a:ext uri="{9D8B030D-6E8A-4147-A177-3AD203B41FA5}">
                      <a16:colId xmlns:a16="http://schemas.microsoft.com/office/drawing/2014/main" val="2767445496"/>
                    </a:ext>
                  </a:extLst>
                </a:gridCol>
                <a:gridCol w="1050954">
                  <a:extLst>
                    <a:ext uri="{9D8B030D-6E8A-4147-A177-3AD203B41FA5}">
                      <a16:colId xmlns:a16="http://schemas.microsoft.com/office/drawing/2014/main" val="971386845"/>
                    </a:ext>
                  </a:extLst>
                </a:gridCol>
                <a:gridCol w="1126023">
                  <a:extLst>
                    <a:ext uri="{9D8B030D-6E8A-4147-A177-3AD203B41FA5}">
                      <a16:colId xmlns:a16="http://schemas.microsoft.com/office/drawing/2014/main" val="3687427332"/>
                    </a:ext>
                  </a:extLst>
                </a:gridCol>
                <a:gridCol w="1387051">
                  <a:extLst>
                    <a:ext uri="{9D8B030D-6E8A-4147-A177-3AD203B41FA5}">
                      <a16:colId xmlns:a16="http://schemas.microsoft.com/office/drawing/2014/main" val="2549262900"/>
                    </a:ext>
                  </a:extLst>
                </a:gridCol>
              </a:tblGrid>
              <a:tr h="212875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chemeClr val="tx1"/>
                          </a:solidFill>
                        </a:rPr>
                        <a:t>Изобретение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Год и место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Прорыв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После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364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Колесо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~ 3500 г. до н.э., Месопотамия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Преодоление трения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Перемещение тяжело и медленно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Лёгкое и быстрое транспортирование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278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/>
                      <a:r>
                        <a:rPr lang="ru-RU" sz="800" dirty="0">
                          <a:solidFill>
                            <a:srgbClr val="8EB0AF"/>
                          </a:solidFill>
                          <a:latin typeface="+mn-lt"/>
                          <a:ea typeface="+mn-ea"/>
                          <a:cs typeface="+mn-cs"/>
                        </a:rPr>
                        <a:t>Печатный станок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800" dirty="0">
                          <a:solidFill>
                            <a:srgbClr val="8EB0AF"/>
                          </a:solidFill>
                          <a:latin typeface="+mn-lt"/>
                          <a:ea typeface="+mn-ea"/>
                          <a:cs typeface="+mn-cs"/>
                        </a:rPr>
                        <a:t>1440, Германия</a:t>
                      </a:r>
                    </a:p>
                    <a:p>
                      <a:pPr marL="0"/>
                      <a:endParaRPr lang="ru-RU" sz="800" dirty="0">
                        <a:solidFill>
                          <a:srgbClr val="8EB0A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800" dirty="0">
                          <a:solidFill>
                            <a:srgbClr val="8EB0AF"/>
                          </a:solidFill>
                          <a:latin typeface="+mn-lt"/>
                          <a:ea typeface="+mn-ea"/>
                          <a:cs typeface="+mn-cs"/>
                        </a:rPr>
                        <a:t>Тиражное знание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800" dirty="0">
                          <a:solidFill>
                            <a:srgbClr val="8EB0AF"/>
                          </a:solidFill>
                          <a:latin typeface="+mn-lt"/>
                          <a:ea typeface="+mn-ea"/>
                          <a:cs typeface="+mn-cs"/>
                        </a:rPr>
                        <a:t>Рукописные книги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800" dirty="0">
                          <a:solidFill>
                            <a:srgbClr val="8EB0AF"/>
                          </a:solidFill>
                          <a:latin typeface="+mn-lt"/>
                          <a:ea typeface="+mn-ea"/>
                          <a:cs typeface="+mn-cs"/>
                        </a:rPr>
                        <a:t>Массовое распространение текстов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062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Паровой двигатель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1769, Великобритания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Контролируемая энергия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Ручной и природный привод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Массовое производство и транспорт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145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Лампочка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1879, США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Укрощение света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Свечи, керосиновые лампы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Безопасное электрическое освещение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91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Полупроводники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1947, США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Миниатюризация электроники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Вакуумные лампы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Революция в вычислениях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79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Персональный компьютер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1977, США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Компьютер для каждого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Гигантская , недоступная техника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Компактные, массовые, доступные для всех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851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Интернет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1989,Е</a:t>
                      </a:r>
                      <a:r>
                        <a:rPr lang="ru-RU" sz="800" b="1" i="0" dirty="0">
                          <a:solidFill>
                            <a:srgbClr val="8EB0A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вропа</a:t>
                      </a:r>
                      <a:r>
                        <a:rPr lang="ru-RU" sz="800" b="0" i="0" dirty="0">
                          <a:solidFill>
                            <a:srgbClr val="8EB0A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</a:p>
                    <a:p>
                      <a:r>
                        <a:rPr lang="ru-RU" sz="800" b="0" i="0" dirty="0">
                          <a:solidFill>
                            <a:srgbClr val="8EB0A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800" b="0" i="0" dirty="0">
                          <a:solidFill>
                            <a:srgbClr val="8EB0A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CERN,</a:t>
                      </a:r>
                      <a:r>
                        <a:rPr lang="ru-RU" sz="800" b="0" i="0" dirty="0">
                          <a:solidFill>
                            <a:srgbClr val="8EB0A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Швейцария)</a:t>
                      </a:r>
                      <a:endParaRPr lang="ru-RU" sz="800" dirty="0">
                        <a:solidFill>
                          <a:srgbClr val="8EB0A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Доступ к информации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Бумажные письма, телефон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Бесплатное общение без границ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850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Смартфон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2007, США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Телефон в карманный ПК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Отдельным устройства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Связь, интернет, банк, навигация в одном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537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Искусственный интеллект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2010 – по </a:t>
                      </a:r>
                      <a:r>
                        <a:rPr lang="ru-RU" sz="800" dirty="0" err="1">
                          <a:solidFill>
                            <a:srgbClr val="8EB0AF"/>
                          </a:solidFill>
                        </a:rPr>
                        <a:t>н.в</a:t>
                      </a:r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., США, Китай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Нейросети, большие данные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Вычисление по жестким алгоритмам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Самообучение машин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089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Генное редактирование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2012, Япония, США, Европа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Редактирование ДНК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Невозможность редактирования ДНК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solidFill>
                            <a:srgbClr val="8EB0AF"/>
                          </a:solidFill>
                        </a:rPr>
                        <a:t>Точное редактирование генов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96935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470F2A0-FE68-772E-1AC5-AAF01CD9907F}"/>
              </a:ext>
            </a:extLst>
          </p:cNvPr>
          <p:cNvSpPr txBox="1"/>
          <p:nvPr/>
        </p:nvSpPr>
        <p:spPr>
          <a:xfrm>
            <a:off x="133066" y="1444945"/>
            <a:ext cx="3276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Таблица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демонстрирует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основные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4" dirty="0">
                <a:solidFill>
                  <a:srgbClr val="8EB0AF"/>
                </a:solidFill>
                <a:latin typeface="Calibri"/>
                <a:cs typeface="Calibri"/>
              </a:rPr>
              <a:t>параметры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55" dirty="0">
                <a:solidFill>
                  <a:srgbClr val="8EB0AF"/>
                </a:solidFill>
                <a:latin typeface="Calibri"/>
                <a:cs typeface="Calibri"/>
              </a:rPr>
              <a:t>и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последствия</a:t>
            </a:r>
            <a:r>
              <a:rPr lang="ru-RU" sz="12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десяти</a:t>
            </a:r>
            <a:r>
              <a:rPr lang="ru-RU" sz="12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изобретений,</a:t>
            </a:r>
            <a:r>
              <a:rPr lang="ru-RU" sz="1200" spc="6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4" dirty="0">
                <a:solidFill>
                  <a:srgbClr val="8EB0AF"/>
                </a:solidFill>
                <a:latin typeface="Calibri"/>
                <a:cs typeface="Calibri"/>
              </a:rPr>
              <a:t>иллюстрируя </a:t>
            </a:r>
            <a:r>
              <a:rPr lang="ru-RU" sz="1200" spc="135" dirty="0">
                <a:solidFill>
                  <a:srgbClr val="8EB0AF"/>
                </a:solidFill>
                <a:latin typeface="Calibri"/>
                <a:cs typeface="Calibri"/>
              </a:rPr>
              <a:t>эволюцию</a:t>
            </a:r>
            <a:r>
              <a:rPr lang="ru-RU" sz="12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технологических</a:t>
            </a:r>
            <a:r>
              <a:rPr lang="ru-RU" sz="12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парадигм</a:t>
            </a:r>
            <a:r>
              <a:rPr lang="ru-RU" sz="12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lang="ru-RU" sz="12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90" dirty="0">
                <a:solidFill>
                  <a:srgbClr val="8EB0AF"/>
                </a:solidFill>
                <a:latin typeface="Calibri"/>
                <a:cs typeface="Calibri"/>
              </a:rPr>
              <a:t>их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влияние</a:t>
            </a:r>
            <a:r>
              <a:rPr lang="ru-RU"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на</a:t>
            </a:r>
            <a:r>
              <a:rPr lang="ru-RU"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25" dirty="0">
                <a:solidFill>
                  <a:srgbClr val="8EB0AF"/>
                </a:solidFill>
                <a:latin typeface="Calibri"/>
                <a:cs typeface="Calibri"/>
              </a:rPr>
              <a:t>общество</a:t>
            </a:r>
            <a:r>
              <a:rPr lang="ru-RU"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lang="ru-RU"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80" dirty="0">
                <a:solidFill>
                  <a:srgbClr val="8EB0AF"/>
                </a:solidFill>
                <a:latin typeface="Calibri"/>
                <a:cs typeface="Calibri"/>
              </a:rPr>
              <a:t>экономику.</a:t>
            </a:r>
            <a:endParaRPr lang="ru-RU" sz="1200" dirty="0">
              <a:latin typeface="Calibri"/>
              <a:cs typeface="Calibri"/>
            </a:endParaRPr>
          </a:p>
          <a:p>
            <a:endParaRPr lang="ru-RU" sz="1200" dirty="0"/>
          </a:p>
          <a:p>
            <a:r>
              <a:rPr lang="ru-RU" sz="1200" spc="120" dirty="0">
                <a:solidFill>
                  <a:srgbClr val="8EB0AF"/>
                </a:solidFill>
                <a:latin typeface="Calibri"/>
                <a:cs typeface="Calibri"/>
              </a:rPr>
              <a:t>Каждое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изобретение</a:t>
            </a:r>
            <a:r>
              <a:rPr lang="ru-RU" sz="12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14" dirty="0">
                <a:solidFill>
                  <a:srgbClr val="8EB0AF"/>
                </a:solidFill>
                <a:latin typeface="Calibri"/>
                <a:cs typeface="Calibri"/>
              </a:rPr>
              <a:t>преодолевало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95" dirty="0">
                <a:solidFill>
                  <a:srgbClr val="8EB0AF"/>
                </a:solidFill>
                <a:latin typeface="Calibri"/>
                <a:cs typeface="Calibri"/>
              </a:rPr>
              <a:t>ограничения </a:t>
            </a:r>
            <a:r>
              <a:rPr lang="ru-RU" sz="1200" spc="135" dirty="0">
                <a:solidFill>
                  <a:srgbClr val="8EB0AF"/>
                </a:solidFill>
                <a:latin typeface="Calibri"/>
                <a:cs typeface="Calibri"/>
              </a:rPr>
              <a:t>предыдущих</a:t>
            </a:r>
            <a:r>
              <a:rPr lang="ru-RU" sz="1200" spc="6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0" dirty="0">
                <a:solidFill>
                  <a:srgbClr val="8EB0AF"/>
                </a:solidFill>
                <a:latin typeface="Calibri"/>
                <a:cs typeface="Calibri"/>
              </a:rPr>
              <a:t>технологий,</a:t>
            </a:r>
            <a:r>
              <a:rPr lang="ru-RU" sz="1200" spc="6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95" dirty="0">
                <a:solidFill>
                  <a:srgbClr val="8EB0AF"/>
                </a:solidFill>
                <a:latin typeface="Calibri"/>
                <a:cs typeface="Calibri"/>
              </a:rPr>
              <a:t>стимулировало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социально-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экономический</a:t>
            </a:r>
            <a:r>
              <a:rPr lang="ru-RU"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20" dirty="0">
                <a:solidFill>
                  <a:srgbClr val="8EB0AF"/>
                </a:solidFill>
                <a:latin typeface="Calibri"/>
                <a:cs typeface="Calibri"/>
              </a:rPr>
              <a:t>рост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формировало </a:t>
            </a:r>
            <a:r>
              <a:rPr lang="ru-RU" sz="1200" spc="110" dirty="0">
                <a:solidFill>
                  <a:srgbClr val="8EB0AF"/>
                </a:solidFill>
                <a:latin typeface="Calibri"/>
                <a:cs typeface="Calibri"/>
              </a:rPr>
              <a:t>новые</a:t>
            </a:r>
            <a:r>
              <a:rPr lang="ru-RU" sz="12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105" dirty="0">
                <a:solidFill>
                  <a:srgbClr val="8EB0AF"/>
                </a:solidFill>
                <a:latin typeface="Calibri"/>
                <a:cs typeface="Calibri"/>
              </a:rPr>
              <a:t>технологические</a:t>
            </a:r>
            <a:r>
              <a:rPr lang="ru-RU" sz="12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95" dirty="0">
                <a:solidFill>
                  <a:srgbClr val="8EB0AF"/>
                </a:solidFill>
                <a:latin typeface="Calibri"/>
                <a:cs typeface="Calibri"/>
              </a:rPr>
              <a:t>парадигмы.</a:t>
            </a:r>
            <a:endParaRPr lang="ru-RU" sz="1200" dirty="0">
              <a:latin typeface="Calibri"/>
              <a:cs typeface="Calibri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7212E-6527-6501-7E71-0E1779E22156}"/>
              </a:ext>
            </a:extLst>
          </p:cNvPr>
          <p:cNvSpPr txBox="1"/>
          <p:nvPr/>
        </p:nvSpPr>
        <p:spPr>
          <a:xfrm>
            <a:off x="8759588" y="4818241"/>
            <a:ext cx="1143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1D60167-4931-47E6-BA6A-407CBD079E47}" type="slidenum">
              <a:rPr lang="ru-RU" sz="1100" spc="25" smtClean="0">
                <a:solidFill>
                  <a:srgbClr val="8EB0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14</a:t>
            </a:fld>
            <a:endParaRPr lang="ru-RU" sz="1100" dirty="0">
              <a:solidFill>
                <a:srgbClr val="8EB0A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0BB5FF-3230-03D1-370E-7CF9C4B0C24B}"/>
              </a:ext>
            </a:extLst>
          </p:cNvPr>
          <p:cNvSpPr txBox="1"/>
          <p:nvPr/>
        </p:nvSpPr>
        <p:spPr>
          <a:xfrm>
            <a:off x="-220639" y="4706748"/>
            <a:ext cx="8991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44620">
              <a:lnSpc>
                <a:spcPct val="100000"/>
              </a:lnSpc>
            </a:pPr>
            <a:r>
              <a:rPr lang="ru-RU" sz="1200" spc="95" dirty="0">
                <a:solidFill>
                  <a:srgbClr val="8EB0AF"/>
                </a:solidFill>
                <a:latin typeface="Calibri"/>
                <a:cs typeface="Calibri"/>
              </a:rPr>
              <a:t>Исторические</a:t>
            </a:r>
            <a:r>
              <a:rPr lang="ru-RU"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80" dirty="0">
                <a:solidFill>
                  <a:srgbClr val="8EB0AF"/>
                </a:solidFill>
                <a:latin typeface="Calibri"/>
                <a:cs typeface="Calibri"/>
              </a:rPr>
              <a:t>исследования,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90" dirty="0">
                <a:solidFill>
                  <a:srgbClr val="8EB0AF"/>
                </a:solidFill>
                <a:latin typeface="Calibri"/>
                <a:cs typeface="Calibri"/>
              </a:rPr>
              <a:t>технические</a:t>
            </a:r>
            <a:r>
              <a:rPr lang="ru-RU"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85" dirty="0">
                <a:solidFill>
                  <a:srgbClr val="8EB0AF"/>
                </a:solidFill>
                <a:latin typeface="Calibri"/>
                <a:cs typeface="Calibri"/>
              </a:rPr>
              <a:t>отчёты,</a:t>
            </a:r>
            <a:r>
              <a:rPr lang="ru-RU"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lang="ru-RU" sz="1200" spc="70" dirty="0">
                <a:solidFill>
                  <a:srgbClr val="8EB0AF"/>
                </a:solidFill>
                <a:latin typeface="Calibri"/>
                <a:cs typeface="Calibri"/>
              </a:rPr>
              <a:t>аналитика.</a:t>
            </a:r>
            <a:endParaRPr lang="ru-RU"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154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04" dirty="0"/>
              <a:t>Заключение:</a:t>
            </a:r>
            <a:r>
              <a:rPr spc="75" dirty="0"/>
              <a:t> </a:t>
            </a:r>
            <a:r>
              <a:rPr spc="240" dirty="0"/>
              <a:t>Будущее</a:t>
            </a:r>
            <a:r>
              <a:rPr spc="80" dirty="0"/>
              <a:t> </a:t>
            </a:r>
            <a:r>
              <a:rPr spc="165" dirty="0"/>
              <a:t>— </a:t>
            </a:r>
            <a:r>
              <a:rPr spc="260" dirty="0"/>
              <a:t>следующий</a:t>
            </a:r>
            <a:r>
              <a:rPr spc="50" dirty="0"/>
              <a:t> </a:t>
            </a:r>
            <a:r>
              <a:rPr spc="175" dirty="0"/>
              <a:t>этап </a:t>
            </a:r>
            <a:r>
              <a:rPr spc="195" dirty="0"/>
              <a:t>технологической</a:t>
            </a:r>
            <a:r>
              <a:rPr spc="105" dirty="0"/>
              <a:t> </a:t>
            </a:r>
            <a:r>
              <a:rPr spc="220" dirty="0"/>
              <a:t>эволюции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93850" y="2378102"/>
            <a:ext cx="4041140" cy="1303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400" spc="105" dirty="0">
                <a:solidFill>
                  <a:srgbClr val="8EB0AF"/>
                </a:solidFill>
                <a:latin typeface="Calibri"/>
                <a:cs typeface="Calibri"/>
              </a:rPr>
              <a:t>Технологические</a:t>
            </a:r>
            <a:r>
              <a:rPr sz="14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35" dirty="0">
                <a:solidFill>
                  <a:srgbClr val="8EB0AF"/>
                </a:solidFill>
                <a:latin typeface="Calibri"/>
                <a:cs typeface="Calibri"/>
              </a:rPr>
              <a:t>прорывы</a:t>
            </a:r>
            <a:r>
              <a:rPr sz="14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радикально изменили</a:t>
            </a:r>
            <a:r>
              <a:rPr sz="14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8EB0AF"/>
                </a:solidFill>
                <a:latin typeface="Calibri"/>
                <a:cs typeface="Calibri"/>
              </a:rPr>
              <a:t>мир,</a:t>
            </a:r>
            <a:r>
              <a:rPr sz="14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25" dirty="0">
                <a:solidFill>
                  <a:srgbClr val="8EB0AF"/>
                </a:solidFill>
                <a:latin typeface="Calibri"/>
                <a:cs typeface="Calibri"/>
              </a:rPr>
              <a:t>открывая</a:t>
            </a:r>
            <a:r>
              <a:rPr sz="14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4" dirty="0">
                <a:solidFill>
                  <a:srgbClr val="8EB0AF"/>
                </a:solidFill>
                <a:latin typeface="Calibri"/>
                <a:cs typeface="Calibri"/>
              </a:rPr>
              <a:t>перспективы </a:t>
            </a:r>
            <a:r>
              <a:rPr sz="1400" spc="120" dirty="0">
                <a:solidFill>
                  <a:srgbClr val="8EB0AF"/>
                </a:solidFill>
                <a:latin typeface="Calibri"/>
                <a:cs typeface="Calibri"/>
              </a:rPr>
              <a:t>интеграции</a:t>
            </a:r>
            <a:r>
              <a:rPr sz="14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05" dirty="0">
                <a:solidFill>
                  <a:srgbClr val="8EB0AF"/>
                </a:solidFill>
                <a:latin typeface="Calibri"/>
                <a:cs typeface="Calibri"/>
              </a:rPr>
              <a:t>ИИ,</a:t>
            </a:r>
            <a:r>
              <a:rPr sz="14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биотехнологий</a:t>
            </a:r>
            <a:r>
              <a:rPr sz="14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400" spc="5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устойчивых </a:t>
            </a:r>
            <a:r>
              <a:rPr sz="1400" spc="130" dirty="0">
                <a:solidFill>
                  <a:srgbClr val="8EB0AF"/>
                </a:solidFill>
                <a:latin typeface="Calibri"/>
                <a:cs typeface="Calibri"/>
              </a:rPr>
              <a:t>решений</a:t>
            </a:r>
            <a:r>
              <a:rPr sz="14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40" dirty="0">
                <a:solidFill>
                  <a:srgbClr val="8EB0AF"/>
                </a:solidFill>
                <a:latin typeface="Calibri"/>
                <a:cs typeface="Calibri"/>
              </a:rPr>
              <a:t>для</a:t>
            </a:r>
            <a:r>
              <a:rPr sz="14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4" dirty="0">
                <a:solidFill>
                  <a:srgbClr val="8EB0AF"/>
                </a:solidFill>
                <a:latin typeface="Calibri"/>
                <a:cs typeface="Calibri"/>
              </a:rPr>
              <a:t>создания</a:t>
            </a:r>
            <a:r>
              <a:rPr sz="14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этичного</a:t>
            </a:r>
            <a:r>
              <a:rPr sz="14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4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8EB0AF"/>
                </a:solidFill>
                <a:latin typeface="Calibri"/>
                <a:cs typeface="Calibri"/>
              </a:rPr>
              <a:t>глобально </a:t>
            </a:r>
            <a:r>
              <a:rPr sz="1400" spc="114" dirty="0">
                <a:solidFill>
                  <a:srgbClr val="8EB0AF"/>
                </a:solidFill>
                <a:latin typeface="Calibri"/>
                <a:cs typeface="Calibri"/>
              </a:rPr>
              <a:t>сбалансированного</a:t>
            </a:r>
            <a:r>
              <a:rPr sz="1400" spc="8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400" spc="105" dirty="0">
                <a:solidFill>
                  <a:srgbClr val="8EB0AF"/>
                </a:solidFill>
                <a:latin typeface="Calibri"/>
                <a:cs typeface="Calibri"/>
              </a:rPr>
              <a:t>будущего.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499" y="971550"/>
            <a:ext cx="8107680" cy="14704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800"/>
              </a:lnSpc>
              <a:spcBef>
                <a:spcPts val="100"/>
              </a:spcBef>
            </a:pPr>
            <a:r>
              <a:rPr lang="ru-RU" sz="1600" dirty="0">
                <a:solidFill>
                  <a:srgbClr val="042726"/>
                </a:solidFill>
                <a:latin typeface="+mj-lt"/>
                <a:cs typeface="Calibri" panose="020F0502020204030204" pitchFamily="34" charset="0"/>
              </a:rPr>
              <a:t>Изобретения</a:t>
            </a:r>
            <a:r>
              <a:rPr sz="1600" dirty="0">
                <a:solidFill>
                  <a:srgbClr val="042726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42726"/>
                </a:solidFill>
                <a:latin typeface="+mj-lt"/>
                <a:cs typeface="Calibri" panose="020F0502020204030204" pitchFamily="34" charset="0"/>
              </a:rPr>
              <a:t>о</a:t>
            </a:r>
            <a:r>
              <a:rPr lang="ru-RU" sz="1600" dirty="0">
                <a:latin typeface="+mj-lt"/>
              </a:rPr>
              <a:t>т колеса до искусственного интеллекта — все великие изобретения создают фундаментально новые модели, системы взглядов, которые полностью меняют наш подход к решению задач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пониманию мира и нашему образу жизни</a:t>
            </a:r>
            <a:r>
              <a:rPr lang="ru-RU" sz="1600" dirty="0">
                <a:latin typeface="+mj-lt"/>
              </a:rPr>
              <a:t>. Эти прорывы вызывают настоящие цивилизационные сдвиги, безвозвратно меняя как уклад общества, так и вектор научного прогресса.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2</a:t>
            </a:fld>
            <a:endParaRPr spc="25"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Исторический контекст технологических прорывов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068306"/>
              </p:ext>
            </p:extLst>
          </p:nvPr>
        </p:nvGraphicFramePr>
        <p:xfrm>
          <a:off x="-1" y="398"/>
          <a:ext cx="9147527" cy="5143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398"/>
                        <a:ext cx="9147527" cy="5143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699" y="3030118"/>
            <a:ext cx="8352599" cy="156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2999" y="1679000"/>
            <a:ext cx="3888104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Колесо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появилось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0" dirty="0">
                <a:solidFill>
                  <a:srgbClr val="8EB0AF"/>
                </a:solidFill>
                <a:latin typeface="Calibri"/>
                <a:cs typeface="Calibri"/>
              </a:rPr>
              <a:t>Месопотамии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около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45" dirty="0">
                <a:solidFill>
                  <a:srgbClr val="8EB0AF"/>
                </a:solidFill>
                <a:latin typeface="Calibri"/>
                <a:cs typeface="Calibri"/>
              </a:rPr>
              <a:t>3500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EB0AF"/>
                </a:solidFill>
                <a:latin typeface="Calibri"/>
                <a:cs typeface="Calibri"/>
              </a:rPr>
              <a:t>г.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8EB0AF"/>
                </a:solidFill>
                <a:latin typeface="Calibri"/>
                <a:cs typeface="Calibri"/>
              </a:rPr>
              <a:t>до </a:t>
            </a:r>
            <a:r>
              <a:rPr sz="1200" dirty="0">
                <a:solidFill>
                  <a:srgbClr val="8EB0AF"/>
                </a:solidFill>
                <a:latin typeface="Calibri"/>
                <a:cs typeface="Calibri"/>
              </a:rPr>
              <a:t>н.э.,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0" dirty="0">
                <a:solidFill>
                  <a:srgbClr val="8EB0AF"/>
                </a:solidFill>
                <a:latin typeface="Calibri"/>
                <a:cs typeface="Calibri"/>
              </a:rPr>
              <a:t>заменив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 трудоёмкие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способы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0" dirty="0">
                <a:solidFill>
                  <a:srgbClr val="8EB0AF"/>
                </a:solidFill>
                <a:latin typeface="Calibri"/>
                <a:cs typeface="Calibri"/>
              </a:rPr>
              <a:t>перемещения.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Новый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8EB0AF"/>
                </a:solidFill>
                <a:latin typeface="Calibri"/>
                <a:cs typeface="Calibri"/>
              </a:rPr>
              <a:t>принцип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—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10" dirty="0">
                <a:solidFill>
                  <a:srgbClr val="8EB0AF"/>
                </a:solidFill>
                <a:latin typeface="Calibri"/>
                <a:cs typeface="Calibri"/>
              </a:rPr>
              <a:t>вращательное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движение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55" dirty="0">
                <a:solidFill>
                  <a:srgbClr val="8EB0AF"/>
                </a:solidFill>
                <a:latin typeface="Calibri"/>
                <a:cs typeface="Calibri"/>
              </a:rPr>
              <a:t>—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значительно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снизил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трение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ускорил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8EB0AF"/>
                </a:solidFill>
                <a:latin typeface="Calibri"/>
                <a:cs typeface="Calibri"/>
              </a:rPr>
              <a:t>транспорт.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3</a:t>
            </a:fld>
            <a:endParaRPr spc="25" dirty="0"/>
          </a:p>
        </p:txBody>
      </p:sp>
      <p:sp>
        <p:nvSpPr>
          <p:cNvPr id="4" name="object 4"/>
          <p:cNvSpPr txBox="1"/>
          <p:nvPr/>
        </p:nvSpPr>
        <p:spPr>
          <a:xfrm>
            <a:off x="4750925" y="1657350"/>
            <a:ext cx="378269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200" spc="125" dirty="0">
                <a:solidFill>
                  <a:srgbClr val="8EB0AF"/>
                </a:solidFill>
                <a:latin typeface="Calibri"/>
                <a:cs typeface="Calibri"/>
              </a:rPr>
              <a:t>Это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изобретение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дало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толчок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14" dirty="0">
                <a:solidFill>
                  <a:srgbClr val="8EB0AF"/>
                </a:solidFill>
                <a:latin typeface="Calibri"/>
                <a:cs typeface="Calibri"/>
              </a:rPr>
              <a:t>развитию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сложных </a:t>
            </a:r>
            <a:r>
              <a:rPr sz="1200" spc="90" dirty="0">
                <a:solidFill>
                  <a:srgbClr val="8EB0AF"/>
                </a:solidFill>
                <a:latin typeface="Calibri"/>
                <a:cs typeface="Calibri"/>
              </a:rPr>
              <a:t>механизмов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машин,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заложив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фундамент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инженерии</a:t>
            </a:r>
            <a:r>
              <a:rPr sz="12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00" spc="2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10" dirty="0">
                <a:solidFill>
                  <a:srgbClr val="8EB0AF"/>
                </a:solidFill>
                <a:latin typeface="Calibri"/>
                <a:cs typeface="Calibri"/>
              </a:rPr>
              <a:t>существенно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10" dirty="0">
                <a:solidFill>
                  <a:srgbClr val="8EB0AF"/>
                </a:solidFill>
                <a:latin typeface="Calibri"/>
                <a:cs typeface="Calibri"/>
              </a:rPr>
              <a:t>расширив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возможности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хозяйства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8EB0AF"/>
                </a:solidFill>
                <a:latin typeface="Calibri"/>
                <a:cs typeface="Calibri"/>
              </a:rPr>
              <a:t>торговли.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9850" marR="5080">
              <a:lnSpc>
                <a:spcPts val="2700"/>
              </a:lnSpc>
              <a:spcBef>
                <a:spcPts val="340"/>
              </a:spcBef>
            </a:pPr>
            <a:r>
              <a:rPr spc="220" dirty="0"/>
              <a:t>Остановка</a:t>
            </a:r>
            <a:r>
              <a:rPr spc="50" dirty="0"/>
              <a:t> </a:t>
            </a:r>
            <a:r>
              <a:rPr dirty="0"/>
              <a:t>1:</a:t>
            </a:r>
            <a:r>
              <a:rPr spc="50" dirty="0"/>
              <a:t> </a:t>
            </a:r>
            <a:r>
              <a:rPr spc="204" dirty="0"/>
              <a:t>Колесо</a:t>
            </a:r>
            <a:r>
              <a:rPr spc="55" dirty="0"/>
              <a:t> </a:t>
            </a:r>
            <a:r>
              <a:rPr spc="270" dirty="0"/>
              <a:t>(~3500</a:t>
            </a:r>
            <a:r>
              <a:rPr spc="50" dirty="0"/>
              <a:t> </a:t>
            </a:r>
            <a:r>
              <a:rPr dirty="0"/>
              <a:t>г.</a:t>
            </a:r>
            <a:r>
              <a:rPr spc="50" dirty="0"/>
              <a:t> </a:t>
            </a:r>
            <a:r>
              <a:rPr spc="204" dirty="0"/>
              <a:t>до</a:t>
            </a:r>
            <a:r>
              <a:rPr spc="55" dirty="0"/>
              <a:t> </a:t>
            </a:r>
            <a:r>
              <a:rPr spc="100" dirty="0"/>
              <a:t>н.э.)</a:t>
            </a:r>
            <a:r>
              <a:rPr spc="50" dirty="0"/>
              <a:t> </a:t>
            </a:r>
            <a:r>
              <a:rPr spc="215" dirty="0"/>
              <a:t>—</a:t>
            </a:r>
            <a:r>
              <a:rPr spc="50" dirty="0"/>
              <a:t> </a:t>
            </a:r>
            <a:r>
              <a:rPr spc="200" dirty="0"/>
              <a:t>преодоление </a:t>
            </a:r>
            <a:r>
              <a:rPr spc="215" dirty="0"/>
              <a:t>трения</a:t>
            </a:r>
            <a:r>
              <a:rPr spc="50" dirty="0"/>
              <a:t> </a:t>
            </a:r>
            <a:r>
              <a:rPr spc="190" dirty="0"/>
              <a:t>и</a:t>
            </a:r>
            <a:r>
              <a:rPr spc="55" dirty="0"/>
              <a:t> </a:t>
            </a:r>
            <a:r>
              <a:rPr spc="195" dirty="0"/>
              <a:t>основа</a:t>
            </a:r>
            <a:r>
              <a:rPr spc="55" dirty="0"/>
              <a:t> </a:t>
            </a:r>
            <a:r>
              <a:rPr spc="175" dirty="0"/>
              <a:t>механики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6916" y="1212061"/>
              <a:ext cx="3530991" cy="36498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33087" y="1442952"/>
            <a:ext cx="3177540" cy="121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Печатный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станок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Иоганна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Гутенберга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сделал</a:t>
            </a:r>
            <a:r>
              <a:rPr sz="1300" spc="5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возможным</a:t>
            </a:r>
            <a:r>
              <a:rPr sz="1300" spc="5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042726"/>
                </a:solidFill>
                <a:latin typeface="Calibri"/>
                <a:cs typeface="Calibri"/>
              </a:rPr>
              <a:t>массовое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производство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042726"/>
                </a:solidFill>
                <a:latin typeface="Calibri"/>
                <a:cs typeface="Calibri"/>
              </a:rPr>
              <a:t>книг,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что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резко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снизило стоимость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042726"/>
                </a:solidFill>
                <a:latin typeface="Calibri"/>
                <a:cs typeface="Calibri"/>
              </a:rPr>
              <a:t>расширило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доступ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70" dirty="0">
                <a:solidFill>
                  <a:srgbClr val="042726"/>
                </a:solidFill>
                <a:latin typeface="Calibri"/>
                <a:cs typeface="Calibri"/>
              </a:rPr>
              <a:t>к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образованию.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4</a:t>
            </a:fld>
            <a:endParaRPr spc="25" dirty="0"/>
          </a:p>
        </p:txBody>
      </p:sp>
      <p:sp>
        <p:nvSpPr>
          <p:cNvPr id="6" name="object 6"/>
          <p:cNvSpPr txBox="1"/>
          <p:nvPr/>
        </p:nvSpPr>
        <p:spPr>
          <a:xfrm>
            <a:off x="633087" y="3177296"/>
            <a:ext cx="3526154" cy="121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35" dirty="0">
                <a:solidFill>
                  <a:srgbClr val="042726"/>
                </a:solidFill>
                <a:latin typeface="Calibri"/>
                <a:cs typeface="Calibri"/>
              </a:rPr>
              <a:t>Это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изобретение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способствовало культурным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религиозным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преобразованиям,</a:t>
            </a:r>
            <a:r>
              <a:rPr sz="1300" spc="6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увеличению грамотности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ускоренному </a:t>
            </a:r>
            <a:r>
              <a:rPr sz="1300" spc="120" dirty="0">
                <a:solidFill>
                  <a:srgbClr val="042726"/>
                </a:solidFill>
                <a:latin typeface="Calibri"/>
                <a:cs typeface="Calibri"/>
              </a:rPr>
              <a:t>распространению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научных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идей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в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Европе.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3100" y="239798"/>
            <a:ext cx="7274559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20" dirty="0">
                <a:solidFill>
                  <a:srgbClr val="042726"/>
                </a:solidFill>
              </a:rPr>
              <a:t>Остановка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130" dirty="0">
                <a:solidFill>
                  <a:srgbClr val="042726"/>
                </a:solidFill>
              </a:rPr>
              <a:t>2: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204" dirty="0">
                <a:solidFill>
                  <a:srgbClr val="042726"/>
                </a:solidFill>
              </a:rPr>
              <a:t>Печатный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200" dirty="0">
                <a:solidFill>
                  <a:srgbClr val="042726"/>
                </a:solidFill>
              </a:rPr>
              <a:t>станок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130" dirty="0">
                <a:solidFill>
                  <a:srgbClr val="042726"/>
                </a:solidFill>
              </a:rPr>
              <a:t>(И.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170" dirty="0">
                <a:solidFill>
                  <a:srgbClr val="042726"/>
                </a:solidFill>
              </a:rPr>
              <a:t>Гутенберг,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265" dirty="0">
                <a:solidFill>
                  <a:srgbClr val="042726"/>
                </a:solidFill>
              </a:rPr>
              <a:t>XV </a:t>
            </a:r>
            <a:r>
              <a:rPr spc="175" dirty="0">
                <a:solidFill>
                  <a:srgbClr val="042726"/>
                </a:solidFill>
              </a:rPr>
              <a:t>век)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—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парадигма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204" dirty="0">
                <a:solidFill>
                  <a:srgbClr val="042726"/>
                </a:solidFill>
              </a:rPr>
              <a:t>тиражного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190" dirty="0">
                <a:solidFill>
                  <a:srgbClr val="042726"/>
                </a:solidFill>
              </a:rPr>
              <a:t>знания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852827"/>
              </p:ext>
            </p:extLst>
          </p:nvPr>
        </p:nvGraphicFramePr>
        <p:xfrm>
          <a:off x="-706" y="0"/>
          <a:ext cx="9148234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706" y="0"/>
                        <a:ext cx="9148234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3528" y="-4763"/>
            <a:ext cx="9144000" cy="5143500"/>
            <a:chOff x="0" y="0"/>
            <a:chExt cx="9144000" cy="5143500"/>
          </a:xfrm>
        </p:grpSpPr>
        <p:pic>
          <p:nvPicPr>
            <p:cNvPr id="4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5295" y="462650"/>
              <a:ext cx="3802007" cy="42317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64075" y="1432689"/>
            <a:ext cx="3623310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20" dirty="0">
                <a:solidFill>
                  <a:srgbClr val="E7F9FF"/>
                </a:solidFill>
                <a:latin typeface="Calibri"/>
                <a:cs typeface="Calibri"/>
              </a:rPr>
              <a:t>Развитие</a:t>
            </a:r>
            <a:r>
              <a:rPr sz="1400" spc="35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400" spc="105" dirty="0">
                <a:solidFill>
                  <a:srgbClr val="E7F9FF"/>
                </a:solidFill>
                <a:latin typeface="Calibri"/>
                <a:cs typeface="Calibri"/>
              </a:rPr>
              <a:t>технологии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 dirty="0">
              <a:latin typeface="Calibri"/>
              <a:cs typeface="Calibri"/>
            </a:endParaRPr>
          </a:p>
          <a:p>
            <a:pPr marL="12700" marR="5080">
              <a:lnSpc>
                <a:spcPct val="119800"/>
              </a:lnSpc>
            </a:pP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В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557E7E"/>
                </a:solidFill>
                <a:latin typeface="Calibri"/>
                <a:cs typeface="Calibri"/>
              </a:rPr>
              <a:t>1769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году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Уатт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модернизировал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паровой двигатель,</a:t>
            </a:r>
            <a:r>
              <a:rPr sz="110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сделав</a:t>
            </a:r>
            <a:r>
              <a:rPr sz="110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его</a:t>
            </a:r>
            <a:r>
              <a:rPr sz="11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557E7E"/>
                </a:solidFill>
                <a:latin typeface="Calibri"/>
                <a:cs typeface="Calibri"/>
              </a:rPr>
              <a:t>мощным</a:t>
            </a:r>
            <a:r>
              <a:rPr sz="1100" spc="2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557E7E"/>
                </a:solidFill>
                <a:latin typeface="Calibri"/>
                <a:cs typeface="Calibri"/>
              </a:rPr>
              <a:t>источником</a:t>
            </a:r>
            <a:r>
              <a:rPr sz="1100" spc="50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энергии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независимым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от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105" dirty="0">
                <a:solidFill>
                  <a:srgbClr val="557E7E"/>
                </a:solidFill>
                <a:latin typeface="Calibri"/>
                <a:cs typeface="Calibri"/>
              </a:rPr>
              <a:t>природных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факторов.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Это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привело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557E7E"/>
                </a:solidFill>
                <a:latin typeface="Calibri"/>
                <a:cs typeface="Calibri"/>
              </a:rPr>
              <a:t>к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масштабной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557E7E"/>
                </a:solidFill>
                <a:latin typeface="Calibri"/>
                <a:cs typeface="Calibri"/>
              </a:rPr>
              <a:t>механизации.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5</a:t>
            </a:fld>
            <a:endParaRPr spc="25" dirty="0"/>
          </a:p>
        </p:txBody>
      </p:sp>
      <p:sp>
        <p:nvSpPr>
          <p:cNvPr id="7" name="object 7"/>
          <p:cNvSpPr txBox="1"/>
          <p:nvPr/>
        </p:nvSpPr>
        <p:spPr>
          <a:xfrm>
            <a:off x="564075" y="3198770"/>
            <a:ext cx="3606800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14" dirty="0">
                <a:solidFill>
                  <a:srgbClr val="E7F9FF"/>
                </a:solidFill>
                <a:latin typeface="Calibri"/>
                <a:cs typeface="Calibri"/>
              </a:rPr>
              <a:t>Влияние</a:t>
            </a:r>
            <a:r>
              <a:rPr sz="140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400" spc="105" dirty="0">
                <a:solidFill>
                  <a:srgbClr val="E7F9FF"/>
                </a:solidFill>
                <a:latin typeface="Calibri"/>
                <a:cs typeface="Calibri"/>
              </a:rPr>
              <a:t>на</a:t>
            </a:r>
            <a:r>
              <a:rPr sz="1400" spc="30" dirty="0">
                <a:solidFill>
                  <a:srgbClr val="E7F9FF"/>
                </a:solidFill>
                <a:latin typeface="Calibri"/>
                <a:cs typeface="Calibri"/>
              </a:rPr>
              <a:t> </a:t>
            </a:r>
            <a:r>
              <a:rPr sz="1400" spc="125" dirty="0">
                <a:solidFill>
                  <a:srgbClr val="E7F9FF"/>
                </a:solidFill>
                <a:latin typeface="Calibri"/>
                <a:cs typeface="Calibri"/>
              </a:rPr>
              <a:t>общество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 dirty="0">
              <a:latin typeface="Calibri"/>
              <a:cs typeface="Calibri"/>
            </a:endParaRPr>
          </a:p>
          <a:p>
            <a:pPr marL="12700" marR="5080">
              <a:lnSpc>
                <a:spcPct val="119800"/>
              </a:lnSpc>
            </a:pP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Паровой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двигатель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стал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57E7E"/>
                </a:solidFill>
                <a:latin typeface="Calibri"/>
                <a:cs typeface="Calibri"/>
              </a:rPr>
              <a:t>центром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промышленной </a:t>
            </a:r>
            <a:r>
              <a:rPr sz="1100" spc="100" dirty="0">
                <a:solidFill>
                  <a:srgbClr val="557E7E"/>
                </a:solidFill>
                <a:latin typeface="Calibri"/>
                <a:cs typeface="Calibri"/>
              </a:rPr>
              <a:t>революции,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увеличив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производство,</a:t>
            </a:r>
            <a:r>
              <a:rPr sz="1100" spc="4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создав</a:t>
            </a:r>
            <a:r>
              <a:rPr sz="1100" spc="3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557E7E"/>
                </a:solidFill>
                <a:latin typeface="Calibri"/>
                <a:cs typeface="Calibri"/>
              </a:rPr>
              <a:t>новые </a:t>
            </a:r>
            <a:r>
              <a:rPr sz="1100" spc="90" dirty="0">
                <a:solidFill>
                  <a:srgbClr val="557E7E"/>
                </a:solidFill>
                <a:latin typeface="Calibri"/>
                <a:cs typeface="Calibri"/>
              </a:rPr>
              <a:t>рабочие</a:t>
            </a:r>
            <a:r>
              <a:rPr sz="11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места</a:t>
            </a:r>
            <a:r>
              <a:rPr sz="11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557E7E"/>
                </a:solidFill>
                <a:latin typeface="Calibri"/>
                <a:cs typeface="Calibri"/>
              </a:rPr>
              <a:t>и</a:t>
            </a:r>
            <a:r>
              <a:rPr sz="1100" spc="30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100" dirty="0">
                <a:solidFill>
                  <a:srgbClr val="557E7E"/>
                </a:solidFill>
                <a:latin typeface="Calibri"/>
                <a:cs typeface="Calibri"/>
              </a:rPr>
              <a:t>трансформировав</a:t>
            </a:r>
            <a:r>
              <a:rPr sz="1100" spc="25" dirty="0">
                <a:solidFill>
                  <a:srgbClr val="557E7E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557E7E"/>
                </a:solidFill>
                <a:latin typeface="Calibri"/>
                <a:cs typeface="Calibri"/>
              </a:rPr>
              <a:t>экономическую </a:t>
            </a:r>
            <a:r>
              <a:rPr sz="1100" spc="75" dirty="0">
                <a:solidFill>
                  <a:srgbClr val="557E7E"/>
                </a:solidFill>
                <a:latin typeface="Calibri"/>
                <a:cs typeface="Calibri"/>
              </a:rPr>
              <a:t>структуру.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4275" y="74914"/>
            <a:ext cx="4184015" cy="89979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just">
              <a:lnSpc>
                <a:spcPts val="2240"/>
              </a:lnSpc>
              <a:spcBef>
                <a:spcPts val="300"/>
              </a:spcBef>
            </a:pPr>
            <a:r>
              <a:rPr sz="2000" spc="175" dirty="0"/>
              <a:t>Остановка</a:t>
            </a:r>
            <a:r>
              <a:rPr sz="2000" spc="50" dirty="0"/>
              <a:t> </a:t>
            </a:r>
            <a:r>
              <a:rPr sz="2000" spc="90" dirty="0"/>
              <a:t>3:</a:t>
            </a:r>
            <a:r>
              <a:rPr sz="2000" spc="55" dirty="0"/>
              <a:t> </a:t>
            </a:r>
            <a:r>
              <a:rPr sz="2000" spc="175" dirty="0"/>
              <a:t>Паровой</a:t>
            </a:r>
            <a:r>
              <a:rPr sz="2000" spc="50" dirty="0"/>
              <a:t> </a:t>
            </a:r>
            <a:r>
              <a:rPr sz="2000" spc="150" dirty="0"/>
              <a:t>двигатель (Дж.</a:t>
            </a:r>
            <a:r>
              <a:rPr sz="2000" spc="45" dirty="0"/>
              <a:t> </a:t>
            </a:r>
            <a:r>
              <a:rPr sz="2000" spc="110" dirty="0"/>
              <a:t>Уатт,</a:t>
            </a:r>
            <a:r>
              <a:rPr sz="2000" spc="40" dirty="0"/>
              <a:t> </a:t>
            </a:r>
            <a:r>
              <a:rPr sz="2000" spc="145" dirty="0"/>
              <a:t>XVIII</a:t>
            </a:r>
            <a:r>
              <a:rPr sz="2000" spc="45" dirty="0"/>
              <a:t> </a:t>
            </a:r>
            <a:r>
              <a:rPr sz="2000" spc="135" dirty="0"/>
              <a:t>век)</a:t>
            </a:r>
            <a:r>
              <a:rPr sz="2000" spc="45" dirty="0"/>
              <a:t> </a:t>
            </a:r>
            <a:r>
              <a:rPr sz="2000" spc="180" dirty="0"/>
              <a:t>—</a:t>
            </a:r>
            <a:r>
              <a:rPr sz="2000" spc="45" dirty="0"/>
              <a:t> </a:t>
            </a:r>
            <a:r>
              <a:rPr sz="2000" spc="150" dirty="0"/>
              <a:t>парадигма </a:t>
            </a:r>
            <a:r>
              <a:rPr sz="2000" spc="160" dirty="0"/>
              <a:t>контролируемой</a:t>
            </a:r>
            <a:r>
              <a:rPr sz="2000" spc="95" dirty="0"/>
              <a:t> </a:t>
            </a:r>
            <a:r>
              <a:rPr sz="2000" spc="155" dirty="0"/>
              <a:t>энергии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04272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975" y="1299508"/>
              <a:ext cx="4158300" cy="27483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94262" y="1752380"/>
            <a:ext cx="8240395" cy="2574290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marL="4729480" marR="5080">
              <a:lnSpc>
                <a:spcPct val="157400"/>
              </a:lnSpc>
              <a:spcBef>
                <a:spcPts val="95"/>
              </a:spcBef>
            </a:pPr>
            <a:r>
              <a:rPr sz="1250" spc="114" dirty="0">
                <a:solidFill>
                  <a:srgbClr val="8EB0AF"/>
                </a:solidFill>
                <a:latin typeface="Calibri"/>
                <a:cs typeface="Calibri"/>
              </a:rPr>
              <a:t>Вертикальный</a:t>
            </a:r>
            <a:r>
              <a:rPr sz="125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8EB0AF"/>
                </a:solidFill>
                <a:latin typeface="Calibri"/>
                <a:cs typeface="Calibri"/>
              </a:rPr>
              <a:t>рост</a:t>
            </a:r>
            <a:r>
              <a:rPr sz="125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8EB0AF"/>
                </a:solidFill>
                <a:latin typeface="Calibri"/>
                <a:cs typeface="Calibri"/>
              </a:rPr>
              <a:t>производства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8EB0AF"/>
                </a:solidFill>
                <a:latin typeface="Calibri"/>
                <a:cs typeface="Calibri"/>
              </a:rPr>
              <a:t>текстиля, </a:t>
            </a:r>
            <a:r>
              <a:rPr sz="1250" spc="105" dirty="0">
                <a:solidFill>
                  <a:srgbClr val="8EB0AF"/>
                </a:solidFill>
                <a:latin typeface="Calibri"/>
                <a:cs typeface="Calibri"/>
              </a:rPr>
              <a:t>металлов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8EB0AF"/>
                </a:solidFill>
                <a:latin typeface="Calibri"/>
                <a:cs typeface="Calibri"/>
              </a:rPr>
              <a:t>транспорта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8EB0AF"/>
                </a:solidFill>
                <a:latin typeface="Calibri"/>
                <a:cs typeface="Calibri"/>
              </a:rPr>
              <a:t>демонстрирует </a:t>
            </a:r>
            <a:r>
              <a:rPr sz="1250" spc="110" dirty="0">
                <a:solidFill>
                  <a:srgbClr val="8EB0AF"/>
                </a:solidFill>
                <a:latin typeface="Calibri"/>
                <a:cs typeface="Calibri"/>
              </a:rPr>
              <a:t>индустриальный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95" dirty="0">
                <a:solidFill>
                  <a:srgbClr val="8EB0AF"/>
                </a:solidFill>
                <a:latin typeface="Calibri"/>
                <a:cs typeface="Calibri"/>
              </a:rPr>
              <a:t>подъём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45" dirty="0">
                <a:solidFill>
                  <a:srgbClr val="8EB0AF"/>
                </a:solidFill>
                <a:latin typeface="Calibri"/>
                <a:cs typeface="Calibri"/>
              </a:rPr>
              <a:t>XIX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8EB0AF"/>
                </a:solidFill>
                <a:latin typeface="Calibri"/>
                <a:cs typeface="Calibri"/>
              </a:rPr>
              <a:t>веке.</a:t>
            </a:r>
            <a:endParaRPr sz="12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 dirty="0">
              <a:latin typeface="Calibri"/>
              <a:cs typeface="Calibri"/>
            </a:endParaRPr>
          </a:p>
          <a:p>
            <a:pPr marL="4729480" marR="5080">
              <a:lnSpc>
                <a:spcPct val="158400"/>
              </a:lnSpc>
              <a:spcBef>
                <a:spcPts val="1270"/>
              </a:spcBef>
            </a:pPr>
            <a:r>
              <a:rPr sz="1250" spc="120" dirty="0">
                <a:solidFill>
                  <a:srgbClr val="8EB0AF"/>
                </a:solidFill>
                <a:latin typeface="Calibri"/>
                <a:cs typeface="Calibri"/>
              </a:rPr>
              <a:t>Рост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20" dirty="0">
                <a:solidFill>
                  <a:srgbClr val="8EB0AF"/>
                </a:solidFill>
                <a:latin typeface="Calibri"/>
                <a:cs typeface="Calibri"/>
              </a:rPr>
              <a:t>напрямую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8EB0AF"/>
                </a:solidFill>
                <a:latin typeface="Calibri"/>
                <a:cs typeface="Calibri"/>
              </a:rPr>
              <a:t>связан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20" dirty="0">
                <a:solidFill>
                  <a:srgbClr val="8EB0AF"/>
                </a:solidFill>
                <a:latin typeface="Calibri"/>
                <a:cs typeface="Calibri"/>
              </a:rPr>
              <a:t>с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8EB0AF"/>
                </a:solidFill>
                <a:latin typeface="Calibri"/>
                <a:cs typeface="Calibri"/>
              </a:rPr>
              <a:t>переходом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8EB0AF"/>
                </a:solidFill>
                <a:latin typeface="Calibri"/>
                <a:cs typeface="Calibri"/>
              </a:rPr>
              <a:t>к </a:t>
            </a:r>
            <a:r>
              <a:rPr sz="1250" spc="120" dirty="0">
                <a:solidFill>
                  <a:srgbClr val="8EB0AF"/>
                </a:solidFill>
                <a:latin typeface="Calibri"/>
                <a:cs typeface="Calibri"/>
              </a:rPr>
              <a:t>энергоэффективным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8EB0AF"/>
                </a:solidFill>
                <a:latin typeface="Calibri"/>
                <a:cs typeface="Calibri"/>
              </a:rPr>
              <a:t>паровым</a:t>
            </a:r>
            <a:r>
              <a:rPr sz="125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8EB0AF"/>
                </a:solidFill>
                <a:latin typeface="Calibri"/>
                <a:cs typeface="Calibri"/>
              </a:rPr>
              <a:t>технологиям </a:t>
            </a:r>
            <a:r>
              <a:rPr sz="1250" spc="110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5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35" dirty="0">
                <a:solidFill>
                  <a:srgbClr val="8EB0AF"/>
                </a:solidFill>
                <a:latin typeface="Calibri"/>
                <a:cs typeface="Calibri"/>
              </a:rPr>
              <a:t>последующей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20" dirty="0">
                <a:solidFill>
                  <a:srgbClr val="8EB0AF"/>
                </a:solidFill>
                <a:latin typeface="Calibri"/>
                <a:cs typeface="Calibri"/>
              </a:rPr>
              <a:t>урбанизацией</a:t>
            </a:r>
            <a:r>
              <a:rPr sz="125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8EB0AF"/>
                </a:solidFill>
                <a:latin typeface="Calibri"/>
                <a:cs typeface="Calibri"/>
              </a:rPr>
              <a:t>общества.</a:t>
            </a:r>
            <a:endParaRPr sz="1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100" spc="90" dirty="0">
                <a:solidFill>
                  <a:srgbClr val="8EB0AF"/>
                </a:solidFill>
                <a:latin typeface="Calibri"/>
                <a:cs typeface="Calibri"/>
              </a:rPr>
              <a:t>Государственные</a:t>
            </a:r>
            <a:r>
              <a:rPr sz="11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8EB0AF"/>
                </a:solidFill>
                <a:latin typeface="Calibri"/>
                <a:cs typeface="Calibri"/>
              </a:rPr>
              <a:t>архивы</a:t>
            </a:r>
            <a:r>
              <a:rPr sz="11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8EB0AF"/>
                </a:solidFill>
                <a:latin typeface="Calibri"/>
                <a:cs typeface="Calibri"/>
              </a:rPr>
              <a:t>Великобритании,</a:t>
            </a:r>
            <a:r>
              <a:rPr sz="11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8EB0AF"/>
                </a:solidFill>
                <a:latin typeface="Calibri"/>
                <a:cs typeface="Calibri"/>
              </a:rPr>
              <a:t>1800–1850</a:t>
            </a:r>
            <a:r>
              <a:rPr sz="1100" spc="5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8EB0AF"/>
                </a:solidFill>
                <a:latin typeface="Calibri"/>
                <a:cs typeface="Calibri"/>
              </a:rPr>
              <a:t>гг.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6</a:t>
            </a:fld>
            <a:endParaRPr spc="25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15" dirty="0"/>
              <a:t>Рост</a:t>
            </a:r>
            <a:r>
              <a:rPr spc="60" dirty="0"/>
              <a:t> </a:t>
            </a:r>
            <a:r>
              <a:rPr spc="220" dirty="0"/>
              <a:t>промышленного</a:t>
            </a:r>
            <a:r>
              <a:rPr spc="65" dirty="0"/>
              <a:t> </a:t>
            </a:r>
            <a:r>
              <a:rPr spc="210" dirty="0"/>
              <a:t>производства</a:t>
            </a:r>
            <a:r>
              <a:rPr spc="60" dirty="0"/>
              <a:t> </a:t>
            </a:r>
            <a:r>
              <a:rPr spc="204" dirty="0"/>
              <a:t>после</a:t>
            </a:r>
            <a:r>
              <a:rPr spc="65" dirty="0"/>
              <a:t> </a:t>
            </a:r>
            <a:r>
              <a:rPr spc="200" dirty="0"/>
              <a:t>внедрения </a:t>
            </a:r>
            <a:r>
              <a:rPr spc="204" dirty="0"/>
              <a:t>паровой</a:t>
            </a:r>
            <a:r>
              <a:rPr spc="60" dirty="0"/>
              <a:t> </a:t>
            </a:r>
            <a:r>
              <a:rPr spc="204" dirty="0"/>
              <a:t>машины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9144000" y="0"/>
                </a:lnTo>
                <a:lnTo>
                  <a:pt x="9144000" y="5143500"/>
                </a:lnTo>
                <a:close/>
              </a:path>
            </a:pathLst>
          </a:custGeom>
          <a:solidFill>
            <a:srgbClr val="E7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925" y="1075970"/>
              <a:ext cx="3806699" cy="36914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805074" y="1457218"/>
            <a:ext cx="3699510" cy="974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20" dirty="0">
                <a:solidFill>
                  <a:srgbClr val="042726"/>
                </a:solidFill>
                <a:latin typeface="Calibri"/>
                <a:cs typeface="Calibri"/>
              </a:rPr>
              <a:t>Эдисон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создал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безопасный,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надёжный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источник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света,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заменивший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опасные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и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неудобные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масляные</a:t>
            </a:r>
            <a:r>
              <a:rPr sz="1300" spc="5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лампы.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Электричество стало</a:t>
            </a:r>
            <a:r>
              <a:rPr sz="1300" spc="5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повседневной</a:t>
            </a:r>
            <a:r>
              <a:rPr sz="1300" spc="6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коммерческой</a:t>
            </a:r>
            <a:r>
              <a:rPr sz="1300" spc="6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042726"/>
                </a:solidFill>
                <a:latin typeface="Calibri"/>
                <a:cs typeface="Calibri"/>
              </a:rPr>
              <a:t>услугой.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7</a:t>
            </a:fld>
            <a:endParaRPr spc="25" dirty="0"/>
          </a:p>
        </p:txBody>
      </p:sp>
      <p:sp>
        <p:nvSpPr>
          <p:cNvPr id="7" name="object 7"/>
          <p:cNvSpPr txBox="1"/>
          <p:nvPr/>
        </p:nvSpPr>
        <p:spPr>
          <a:xfrm>
            <a:off x="4805074" y="3326731"/>
            <a:ext cx="3797935" cy="974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35" dirty="0">
                <a:solidFill>
                  <a:srgbClr val="042726"/>
                </a:solidFill>
                <a:latin typeface="Calibri"/>
                <a:cs typeface="Calibri"/>
              </a:rPr>
              <a:t>Это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новшество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позволило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увеличить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рабочие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часы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развить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ночные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города,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042726"/>
                </a:solidFill>
                <a:latin typeface="Calibri"/>
                <a:cs typeface="Calibri"/>
              </a:rPr>
              <a:t>что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способствовало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экономическому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042726"/>
                </a:solidFill>
                <a:latin typeface="Calibri"/>
                <a:cs typeface="Calibri"/>
              </a:rPr>
              <a:t>росту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55" dirty="0">
                <a:solidFill>
                  <a:srgbClr val="042726"/>
                </a:solidFill>
                <a:latin typeface="Calibri"/>
                <a:cs typeface="Calibri"/>
              </a:rPr>
              <a:t>и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подорожанию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инфраструктуры.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4225" y="167480"/>
            <a:ext cx="8157845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pc="220" dirty="0">
                <a:solidFill>
                  <a:srgbClr val="042726"/>
                </a:solidFill>
              </a:rPr>
              <a:t>Остановка</a:t>
            </a:r>
            <a:r>
              <a:rPr spc="80" dirty="0">
                <a:solidFill>
                  <a:srgbClr val="042726"/>
                </a:solidFill>
              </a:rPr>
              <a:t> </a:t>
            </a:r>
            <a:r>
              <a:rPr spc="135" dirty="0">
                <a:solidFill>
                  <a:srgbClr val="042726"/>
                </a:solidFill>
              </a:rPr>
              <a:t>4:</a:t>
            </a:r>
            <a:r>
              <a:rPr spc="85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Электрическая</a:t>
            </a:r>
            <a:r>
              <a:rPr spc="85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лампочка</a:t>
            </a:r>
            <a:r>
              <a:rPr spc="85" dirty="0">
                <a:solidFill>
                  <a:srgbClr val="042726"/>
                </a:solidFill>
              </a:rPr>
              <a:t> </a:t>
            </a:r>
            <a:r>
              <a:rPr dirty="0">
                <a:solidFill>
                  <a:srgbClr val="042726"/>
                </a:solidFill>
              </a:rPr>
              <a:t>(Т.</a:t>
            </a:r>
            <a:r>
              <a:rPr spc="85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Эдисон,</a:t>
            </a:r>
            <a:r>
              <a:rPr spc="85" dirty="0">
                <a:solidFill>
                  <a:srgbClr val="042726"/>
                </a:solidFill>
              </a:rPr>
              <a:t> </a:t>
            </a:r>
            <a:r>
              <a:rPr spc="240" dirty="0">
                <a:solidFill>
                  <a:srgbClr val="042726"/>
                </a:solidFill>
              </a:rPr>
              <a:t>XIX </a:t>
            </a:r>
            <a:r>
              <a:rPr spc="175" dirty="0">
                <a:solidFill>
                  <a:srgbClr val="042726"/>
                </a:solidFill>
              </a:rPr>
              <a:t>век)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—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парадигма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225" dirty="0">
                <a:solidFill>
                  <a:srgbClr val="042726"/>
                </a:solidFill>
              </a:rPr>
              <a:t>укрощенного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185" dirty="0">
                <a:solidFill>
                  <a:srgbClr val="042726"/>
                </a:solidFill>
              </a:rPr>
              <a:t>света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6916" y="1212061"/>
              <a:ext cx="3530991" cy="36498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33087" y="1674092"/>
            <a:ext cx="3545204" cy="974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Транзистор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заменил</a:t>
            </a:r>
            <a:r>
              <a:rPr sz="1300" spc="3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громоздкие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вакуумные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лампы,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обеспечив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компактные,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более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надёжные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электронные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схемы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65" dirty="0">
                <a:solidFill>
                  <a:srgbClr val="042726"/>
                </a:solidFill>
                <a:latin typeface="Calibri"/>
                <a:cs typeface="Calibri"/>
              </a:rPr>
              <a:t>с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низким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042726"/>
                </a:solidFill>
                <a:latin typeface="Calibri"/>
                <a:cs typeface="Calibri"/>
              </a:rPr>
              <a:t>энергопотреблением.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8</a:t>
            </a:fld>
            <a:endParaRPr spc="25" dirty="0"/>
          </a:p>
        </p:txBody>
      </p:sp>
      <p:sp>
        <p:nvSpPr>
          <p:cNvPr id="6" name="object 6"/>
          <p:cNvSpPr txBox="1"/>
          <p:nvPr/>
        </p:nvSpPr>
        <p:spPr>
          <a:xfrm>
            <a:off x="633087" y="3171105"/>
            <a:ext cx="3415665" cy="974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300" spc="160" dirty="0">
                <a:solidFill>
                  <a:srgbClr val="042726"/>
                </a:solidFill>
                <a:latin typeface="Calibri"/>
                <a:cs typeface="Calibri"/>
              </a:rPr>
              <a:t>Он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положил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начало</a:t>
            </a:r>
            <a:r>
              <a:rPr sz="1300" spc="2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цифровой революции,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перевернув</a:t>
            </a:r>
            <a:r>
              <a:rPr sz="1300" spc="3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042726"/>
                </a:solidFill>
                <a:latin typeface="Calibri"/>
                <a:cs typeface="Calibri"/>
              </a:rPr>
              <a:t>индустрию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вычислительной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техники,</a:t>
            </a:r>
            <a:r>
              <a:rPr sz="1300" spc="45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коммуникаций </a:t>
            </a:r>
            <a:r>
              <a:rPr sz="1300" spc="105" dirty="0">
                <a:solidFill>
                  <a:srgbClr val="042726"/>
                </a:solidFill>
                <a:latin typeface="Calibri"/>
                <a:cs typeface="Calibri"/>
              </a:rPr>
              <a:t>и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042726"/>
                </a:solidFill>
                <a:latin typeface="Calibri"/>
                <a:cs typeface="Calibri"/>
              </a:rPr>
              <a:t>созданием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042726"/>
                </a:solidFill>
                <a:latin typeface="Calibri"/>
                <a:cs typeface="Calibri"/>
              </a:rPr>
              <a:t>портативной</a:t>
            </a:r>
            <a:r>
              <a:rPr sz="1300" spc="40" dirty="0">
                <a:solidFill>
                  <a:srgbClr val="042726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042726"/>
                </a:solidFill>
                <a:latin typeface="Calibri"/>
                <a:cs typeface="Calibri"/>
              </a:rPr>
              <a:t>электроники.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3100" y="239798"/>
            <a:ext cx="7795259" cy="73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90"/>
              </a:lnSpc>
              <a:spcBef>
                <a:spcPts val="100"/>
              </a:spcBef>
            </a:pPr>
            <a:r>
              <a:rPr spc="220" dirty="0">
                <a:solidFill>
                  <a:srgbClr val="042726"/>
                </a:solidFill>
              </a:rPr>
              <a:t>Остановка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120" dirty="0">
                <a:solidFill>
                  <a:srgbClr val="042726"/>
                </a:solidFill>
              </a:rPr>
              <a:t>5: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Полупроводник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190" dirty="0">
                <a:solidFill>
                  <a:srgbClr val="042726"/>
                </a:solidFill>
              </a:rPr>
              <a:t>и</a:t>
            </a:r>
            <a:r>
              <a:rPr spc="70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транзистор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90" dirty="0">
                <a:solidFill>
                  <a:srgbClr val="042726"/>
                </a:solidFill>
              </a:rPr>
              <a:t>(1947</a:t>
            </a:r>
            <a:r>
              <a:rPr spc="65" dirty="0">
                <a:solidFill>
                  <a:srgbClr val="042726"/>
                </a:solidFill>
              </a:rPr>
              <a:t> </a:t>
            </a:r>
            <a:r>
              <a:rPr spc="30" dirty="0">
                <a:solidFill>
                  <a:srgbClr val="042726"/>
                </a:solidFill>
              </a:rPr>
              <a:t>г.)</a:t>
            </a:r>
          </a:p>
          <a:p>
            <a:pPr marL="12700">
              <a:lnSpc>
                <a:spcPts val="2790"/>
              </a:lnSpc>
            </a:pPr>
            <a:r>
              <a:rPr spc="215" dirty="0">
                <a:solidFill>
                  <a:srgbClr val="042726"/>
                </a:solidFill>
              </a:rPr>
              <a:t>—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195" dirty="0">
                <a:solidFill>
                  <a:srgbClr val="042726"/>
                </a:solidFill>
              </a:rPr>
              <a:t>парадигма</a:t>
            </a:r>
            <a:r>
              <a:rPr spc="55" dirty="0">
                <a:solidFill>
                  <a:srgbClr val="042726"/>
                </a:solidFill>
              </a:rPr>
              <a:t> </a:t>
            </a:r>
            <a:r>
              <a:rPr spc="210" dirty="0">
                <a:solidFill>
                  <a:srgbClr val="042726"/>
                </a:solidFill>
              </a:rPr>
              <a:t>миниатюризации</a:t>
            </a:r>
            <a:r>
              <a:rPr spc="60" dirty="0">
                <a:solidFill>
                  <a:srgbClr val="042726"/>
                </a:solidFill>
              </a:rPr>
              <a:t> </a:t>
            </a:r>
            <a:r>
              <a:rPr spc="215" dirty="0">
                <a:solidFill>
                  <a:srgbClr val="042726"/>
                </a:solidFill>
              </a:rPr>
              <a:t>мощности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699" y="3030118"/>
            <a:ext cx="8352599" cy="15661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2999" y="1863419"/>
            <a:ext cx="362267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Выпуск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8EB0AF"/>
                </a:solidFill>
                <a:latin typeface="Calibri"/>
                <a:cs typeface="Calibri"/>
              </a:rPr>
              <a:t>IBM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60" dirty="0">
                <a:solidFill>
                  <a:srgbClr val="8EB0AF"/>
                </a:solidFill>
                <a:latin typeface="Calibri"/>
                <a:cs typeface="Calibri"/>
              </a:rPr>
              <a:t>PC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в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EB0AF"/>
                </a:solidFill>
                <a:latin typeface="Calibri"/>
                <a:cs typeface="Calibri"/>
              </a:rPr>
              <a:t>1981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году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обеспечил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8EB0AF"/>
                </a:solidFill>
                <a:latin typeface="Calibri"/>
                <a:cs typeface="Calibri"/>
              </a:rPr>
              <a:t>массовый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доступ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10" dirty="0">
                <a:solidFill>
                  <a:srgbClr val="8EB0AF"/>
                </a:solidFill>
                <a:latin typeface="Calibri"/>
                <a:cs typeface="Calibri"/>
              </a:rPr>
              <a:t>к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вычислительным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мощностям,</a:t>
            </a:r>
            <a:r>
              <a:rPr sz="1200" spc="4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0" dirty="0">
                <a:solidFill>
                  <a:srgbClr val="8EB0AF"/>
                </a:solidFill>
                <a:latin typeface="Calibri"/>
                <a:cs typeface="Calibri"/>
              </a:rPr>
              <a:t>ранее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доступным</a:t>
            </a:r>
            <a:r>
              <a:rPr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только</a:t>
            </a:r>
            <a:r>
              <a:rPr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крупным</a:t>
            </a:r>
            <a:r>
              <a:rPr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организациям</a:t>
            </a:r>
            <a:r>
              <a:rPr sz="1200" spc="4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и </a:t>
            </a:r>
            <a:r>
              <a:rPr sz="1200" spc="80" dirty="0">
                <a:solidFill>
                  <a:srgbClr val="8EB0AF"/>
                </a:solidFill>
                <a:latin typeface="Calibri"/>
                <a:cs typeface="Calibri"/>
              </a:rPr>
              <a:t>правительству.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25" dirty="0"/>
              <a:t>9</a:t>
            </a:fld>
            <a:endParaRPr spc="25" dirty="0"/>
          </a:p>
        </p:txBody>
      </p:sp>
      <p:sp>
        <p:nvSpPr>
          <p:cNvPr id="4" name="object 4"/>
          <p:cNvSpPr txBox="1"/>
          <p:nvPr/>
        </p:nvSpPr>
        <p:spPr>
          <a:xfrm>
            <a:off x="4750925" y="1841769"/>
            <a:ext cx="314452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1200" spc="160" dirty="0">
                <a:solidFill>
                  <a:srgbClr val="8EB0AF"/>
                </a:solidFill>
                <a:latin typeface="Calibri"/>
                <a:cs typeface="Calibri"/>
              </a:rPr>
              <a:t>ПК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изменил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способы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работы,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обучения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45" dirty="0">
                <a:solidFill>
                  <a:srgbClr val="8EB0AF"/>
                </a:solidFill>
                <a:latin typeface="Calibri"/>
                <a:cs typeface="Calibri"/>
              </a:rPr>
              <a:t>и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творчества,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0" dirty="0">
                <a:solidFill>
                  <a:srgbClr val="8EB0AF"/>
                </a:solidFill>
                <a:latin typeface="Calibri"/>
                <a:cs typeface="Calibri"/>
              </a:rPr>
              <a:t>создав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базу</a:t>
            </a:r>
            <a:r>
              <a:rPr sz="1200" spc="30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8EB0AF"/>
                </a:solidFill>
                <a:latin typeface="Calibri"/>
                <a:cs typeface="Calibri"/>
              </a:rPr>
              <a:t>для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цифровой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демократии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105" dirty="0">
                <a:solidFill>
                  <a:srgbClr val="8EB0AF"/>
                </a:solidFill>
                <a:latin typeface="Calibri"/>
                <a:cs typeface="Calibri"/>
              </a:rPr>
              <a:t>новых</a:t>
            </a:r>
            <a:r>
              <a:rPr sz="1200" spc="35" dirty="0">
                <a:solidFill>
                  <a:srgbClr val="8EB0A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8EB0AF"/>
                </a:solidFill>
                <a:latin typeface="Calibri"/>
                <a:cs typeface="Calibri"/>
              </a:rPr>
              <a:t>информационных </a:t>
            </a:r>
            <a:r>
              <a:rPr sz="1200" spc="80" dirty="0">
                <a:solidFill>
                  <a:srgbClr val="8EB0AF"/>
                </a:solidFill>
                <a:latin typeface="Calibri"/>
                <a:cs typeface="Calibri"/>
              </a:rPr>
              <a:t>технологий.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9850" marR="5080">
              <a:lnSpc>
                <a:spcPts val="2700"/>
              </a:lnSpc>
              <a:spcBef>
                <a:spcPts val="340"/>
              </a:spcBef>
            </a:pPr>
            <a:r>
              <a:rPr spc="220" dirty="0"/>
              <a:t>Остановка</a:t>
            </a:r>
            <a:r>
              <a:rPr spc="70" dirty="0"/>
              <a:t> </a:t>
            </a:r>
            <a:r>
              <a:rPr spc="185" dirty="0"/>
              <a:t>6:</a:t>
            </a:r>
            <a:r>
              <a:rPr spc="70" dirty="0"/>
              <a:t> </a:t>
            </a:r>
            <a:r>
              <a:rPr spc="204" dirty="0"/>
              <a:t>Персональный</a:t>
            </a:r>
            <a:r>
              <a:rPr spc="70" dirty="0"/>
              <a:t> </a:t>
            </a:r>
            <a:r>
              <a:rPr spc="215" dirty="0"/>
              <a:t>компьютер</a:t>
            </a:r>
            <a:r>
              <a:rPr spc="70" dirty="0"/>
              <a:t> </a:t>
            </a:r>
            <a:r>
              <a:rPr spc="125" dirty="0"/>
              <a:t>(1970-</a:t>
            </a:r>
            <a:r>
              <a:rPr spc="295" dirty="0"/>
              <a:t>80-</a:t>
            </a:r>
            <a:r>
              <a:rPr spc="130" dirty="0"/>
              <a:t>е)</a:t>
            </a:r>
            <a:r>
              <a:rPr spc="70" dirty="0"/>
              <a:t> </a:t>
            </a:r>
            <a:r>
              <a:rPr spc="165" dirty="0"/>
              <a:t>— </a:t>
            </a:r>
            <a:r>
              <a:rPr spc="195" dirty="0"/>
              <a:t>парадигма</a:t>
            </a:r>
            <a:r>
              <a:rPr spc="65" dirty="0"/>
              <a:t> </a:t>
            </a:r>
            <a:r>
              <a:rPr spc="195" dirty="0"/>
              <a:t>вычислений</a:t>
            </a:r>
            <a:r>
              <a:rPr spc="65" dirty="0"/>
              <a:t> </a:t>
            </a:r>
            <a:r>
              <a:rPr spc="240" dirty="0"/>
              <a:t>для</a:t>
            </a:r>
            <a:r>
              <a:rPr spc="65" dirty="0"/>
              <a:t> </a:t>
            </a:r>
            <a:r>
              <a:rPr spc="190" dirty="0"/>
              <a:t>каждого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1078</Words>
  <Application>Microsoft Office PowerPoint</Application>
  <PresentationFormat>Экран (16:9)</PresentationFormat>
  <Paragraphs>135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Bradley Hand ITC</vt:lpstr>
      <vt:lpstr>Calibri</vt:lpstr>
      <vt:lpstr>Times New Roman</vt:lpstr>
      <vt:lpstr>Office Theme</vt:lpstr>
      <vt:lpstr>Государственное бюджетное профессиональное образовательное учреждение Московской области «Шатурский энергетический техникум»</vt:lpstr>
      <vt:lpstr>Исторический контекст технологических прорывов</vt:lpstr>
      <vt:lpstr>Остановка 1: Колесо (~3500 г. до н.э.) — преодоление трения и основа механики</vt:lpstr>
      <vt:lpstr>Остановка 2: Печатный станок (И. Гутенберг, XV век) — парадигма тиражного знания</vt:lpstr>
      <vt:lpstr>Остановка 3: Паровой двигатель (Дж. Уатт, XVIII век) — парадигма контролируемой энергии</vt:lpstr>
      <vt:lpstr>Рост промышленного производства после внедрения паровой машины</vt:lpstr>
      <vt:lpstr>Остановка 4: Электрическая лампочка (Т. Эдисон, XIX век) — парадигма укрощенного света</vt:lpstr>
      <vt:lpstr>Остановка 5: Полупроводник и транзистор (1947 г.) — парадигма миниатюризации мощности</vt:lpstr>
      <vt:lpstr>Остановка 6: Персональный компьютер (1970-80-е) — парадигма вычислений для каждого</vt:lpstr>
      <vt:lpstr>Остановка 7: Интернет и Всемирная паутина (1990-е) — парадигма глобального мозга</vt:lpstr>
      <vt:lpstr>Остановка 8: Смартфон (2007 г., iPhone) — парадигма конвергенции в кармане</vt:lpstr>
      <vt:lpstr>Остановка 9: Искусственный интеллект и глубокое обучение (2010-е) — парадигма машины, которая учится</vt:lpstr>
      <vt:lpstr>Остановка 10: CRISPR-Cas9 (генное редактирование) — парадигма программирования жизни</vt:lpstr>
      <vt:lpstr>Сравнительная характеристика ключевых технологических сдвигов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образовательное учреждение Московской области «Шатурский энергетический техникум»</dc:title>
  <dc:creator>Сергей Ефимов</dc:creator>
  <cp:lastModifiedBy>Ефимов Сергей Николаевич (sefimov)</cp:lastModifiedBy>
  <cp:revision>21</cp:revision>
  <dcterms:created xsi:type="dcterms:W3CDTF">2025-10-03T20:21:18Z</dcterms:created>
  <dcterms:modified xsi:type="dcterms:W3CDTF">2025-10-15T08:31:40Z</dcterms:modified>
</cp:coreProperties>
</file>